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3"/>
  </p:notesMasterIdLst>
  <p:sldIdLst>
    <p:sldId id="297" r:id="rId6"/>
    <p:sldId id="298" r:id="rId7"/>
    <p:sldId id="296" r:id="rId8"/>
    <p:sldId id="257"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37" autoAdjust="0"/>
    <p:restoredTop sz="60202" autoAdjust="0"/>
  </p:normalViewPr>
  <p:slideViewPr>
    <p:cSldViewPr>
      <p:cViewPr varScale="1">
        <p:scale>
          <a:sx n="99" d="100"/>
          <a:sy n="99" d="100"/>
        </p:scale>
        <p:origin x="184" y="74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376394-5A5F-49C0-BA3E-8FA006140FE3}" type="datetimeFigureOut">
              <a:rPr lang="en-US" smtClean="0"/>
              <a:pPr/>
              <a:t>7/15/18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3E9362-1ED2-442F-A7E8-6FEF7F75E24A}" type="slidenum">
              <a:rPr lang="en-US" smtClean="0"/>
              <a:pPr/>
              <a:t>‹#›</a:t>
            </a:fld>
            <a:endParaRPr lang="en-US"/>
          </a:p>
        </p:txBody>
      </p:sp>
    </p:spTree>
    <p:extLst>
      <p:ext uri="{BB962C8B-B14F-4D97-AF65-F5344CB8AC3E}">
        <p14:creationId xmlns:p14="http://schemas.microsoft.com/office/powerpoint/2010/main" val="1203496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a:p>
            <a:endParaRPr lang="en-US" b="0" baseline="0" dirty="0">
              <a:solidFill>
                <a:srgbClr val="C00000"/>
              </a:solidFill>
            </a:endParaRPr>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039625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ES" b="1" dirty="0"/>
              <a:t>Lea la diapositiva.</a:t>
            </a:r>
          </a:p>
          <a:p>
            <a:pPr lvl="0"/>
            <a:endParaRPr lang="es-ES" dirty="0"/>
          </a:p>
          <a:p>
            <a:pPr lvl="0"/>
            <a:r>
              <a:rPr lang="es-ES" dirty="0"/>
              <a:t>Sonreír. Sé el primero en decir “¡hola!" Interésese verdaderamente en la otra persona.</a:t>
            </a:r>
          </a:p>
          <a:p>
            <a:pPr lvl="0"/>
            <a:endParaRPr lang="es-ES" dirty="0"/>
          </a:p>
          <a:p>
            <a:pPr lvl="0"/>
            <a:r>
              <a:rPr lang="es-ES" dirty="0"/>
              <a:t>Recuerde nombres y</a:t>
            </a:r>
            <a:r>
              <a:rPr lang="es-ES" baseline="0" dirty="0"/>
              <a:t> gustos</a:t>
            </a:r>
            <a:r>
              <a:rPr lang="es-ES" dirty="0"/>
              <a:t>. Ser curioso acerca de alguien ayuda a alejar el nerviosismo de ti mismo. Se un buen oyente.</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10</a:t>
            </a:fld>
            <a:endParaRPr lang="en-US"/>
          </a:p>
        </p:txBody>
      </p:sp>
    </p:spTree>
    <p:extLst>
      <p:ext uri="{BB962C8B-B14F-4D97-AF65-F5344CB8AC3E}">
        <p14:creationId xmlns:p14="http://schemas.microsoft.com/office/powerpoint/2010/main" val="3598483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Comience con conversaciones suaves sobre comida, música o aficiones.</a:t>
            </a:r>
          </a:p>
          <a:p>
            <a:endParaRPr lang="es-ES" dirty="0"/>
          </a:p>
          <a:p>
            <a:r>
              <a:rPr lang="es-ES" dirty="0"/>
              <a:t>A medida que su amistad crece, las conversaciones pueden llegar a ser más profundas.</a:t>
            </a:r>
          </a:p>
          <a:p>
            <a:endParaRPr lang="es-E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11</a:t>
            </a:fld>
            <a:endParaRPr lang="en-US"/>
          </a:p>
        </p:txBody>
      </p:sp>
    </p:spTree>
    <p:extLst>
      <p:ext uri="{BB962C8B-B14F-4D97-AF65-F5344CB8AC3E}">
        <p14:creationId xmlns:p14="http://schemas.microsoft.com/office/powerpoint/2010/main" val="3122789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12</a:t>
            </a:fld>
            <a:endParaRPr lang="en-US"/>
          </a:p>
        </p:txBody>
      </p:sp>
    </p:spTree>
    <p:extLst>
      <p:ext uri="{BB962C8B-B14F-4D97-AF65-F5344CB8AC3E}">
        <p14:creationId xmlns:p14="http://schemas.microsoft.com/office/powerpoint/2010/main" val="2367604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Invierta en amigos. Tómese tiempo para estar juntos.</a:t>
            </a:r>
          </a:p>
          <a:p>
            <a:endParaRPr lang="es-ES" dirty="0"/>
          </a:p>
          <a:p>
            <a:r>
              <a:rPr lang="es-ES" dirty="0"/>
              <a:t>Podemos ser amistosos con todos, pero no podemos ser amigos cercanos con todos.</a:t>
            </a:r>
          </a:p>
          <a:p>
            <a:endParaRPr lang="es-ES" dirty="0"/>
          </a:p>
          <a:p>
            <a:r>
              <a:rPr lang="es-ES" dirty="0"/>
              <a:t>Parece que Jesús tenía alrededor de 12 amigos cercanos y 3 amigos muy cercanos.</a:t>
            </a:r>
          </a:p>
          <a:p>
            <a:endParaRPr lang="es-ES" dirty="0"/>
          </a:p>
          <a:p>
            <a:r>
              <a:rPr lang="es-ES" dirty="0"/>
              <a:t>Desarrollar y cultivar amistades toma tiempo. </a:t>
            </a:r>
          </a:p>
          <a:p>
            <a:endParaRPr lang="es-ES" dirty="0"/>
          </a:p>
          <a:p>
            <a:r>
              <a:rPr lang="es-ES" dirty="0"/>
              <a:t>¿Ha tomado el tiempo para invertir en 3 amigos muy cercanos?</a:t>
            </a:r>
          </a:p>
          <a:p>
            <a:endParaRPr lang="es-ES" dirty="0"/>
          </a:p>
          <a:p>
            <a:r>
              <a:rPr lang="es-ES" dirty="0"/>
              <a:t>Una persona no puede satisfacer todas sus necesidades, ni es posible para usted satisfacer todas las necesidades de otra persona.</a:t>
            </a:r>
          </a:p>
          <a:p>
            <a:endParaRPr lang="es-ES" dirty="0"/>
          </a:p>
          <a:p>
            <a:r>
              <a:rPr lang="es-ES" dirty="0"/>
              <a:t>Diferentes amigos satisfacen diferentes necesidades.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13</a:t>
            </a:fld>
            <a:endParaRPr lang="en-US"/>
          </a:p>
        </p:txBody>
      </p:sp>
    </p:spTree>
    <p:extLst>
      <p:ext uri="{BB962C8B-B14F-4D97-AF65-F5344CB8AC3E}">
        <p14:creationId xmlns:p14="http://schemas.microsoft.com/office/powerpoint/2010/main" val="183998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Nadie es perfecto.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Comprométase a aprender y crecer juntos. ¡No hay candidatos libres de problemas!</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14</a:t>
            </a:fld>
            <a:endParaRPr lang="en-US"/>
          </a:p>
        </p:txBody>
      </p:sp>
    </p:spTree>
    <p:extLst>
      <p:ext uri="{BB962C8B-B14F-4D97-AF65-F5344CB8AC3E}">
        <p14:creationId xmlns:p14="http://schemas.microsoft.com/office/powerpoint/2010/main" val="3263821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Las experiencias compartidas, tales como nacimientos, bodas, viajes, tragedias, éxitos, enfermedades, comidas e incluso actividades cotidianas como caminar juntos o ir de compras agregan significado, recuerdos y valor a la vida.</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15</a:t>
            </a:fld>
            <a:endParaRPr lang="en-US"/>
          </a:p>
        </p:txBody>
      </p:sp>
    </p:spTree>
    <p:extLst>
      <p:ext uri="{BB962C8B-B14F-4D97-AF65-F5344CB8AC3E}">
        <p14:creationId xmlns:p14="http://schemas.microsoft.com/office/powerpoint/2010/main" val="1497488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Lea la diapositiva.</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Hay un amigo que nunca te fallará.</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13E9362-1ED2-442F-A7E8-6FEF7F75E24A}" type="slidenum">
              <a:rPr lang="en-US" smtClean="0"/>
              <a:pPr/>
              <a:t>16</a:t>
            </a:fld>
            <a:endParaRPr lang="en-US"/>
          </a:p>
        </p:txBody>
      </p:sp>
    </p:spTree>
    <p:extLst>
      <p:ext uri="{BB962C8B-B14F-4D97-AF65-F5344CB8AC3E}">
        <p14:creationId xmlns:p14="http://schemas.microsoft.com/office/powerpoint/2010/main" val="1860503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Jesús dice: </a:t>
            </a:r>
            <a:r>
              <a:rPr lang="es-ES" b="1" dirty="0"/>
              <a:t>Lea la diapositiva.</a:t>
            </a:r>
          </a:p>
          <a:p>
            <a:endParaRPr lang="es-ES" dirty="0"/>
          </a:p>
          <a:p>
            <a:r>
              <a:rPr lang="es-ES" dirty="0"/>
              <a:t>Él es </a:t>
            </a:r>
            <a:r>
              <a:rPr lang="es-ES" b="1" dirty="0"/>
              <a:t>perfecto</a:t>
            </a:r>
            <a:r>
              <a:rPr lang="es-ES" dirty="0"/>
              <a:t> en amor, </a:t>
            </a:r>
            <a:r>
              <a:rPr lang="es-ES" b="1" dirty="0"/>
              <a:t>presente</a:t>
            </a:r>
            <a:r>
              <a:rPr lang="es-ES" dirty="0"/>
              <a:t> en todo momento, y </a:t>
            </a:r>
            <a:r>
              <a:rPr lang="es-ES" b="1" dirty="0"/>
              <a:t>poderoso</a:t>
            </a:r>
            <a:r>
              <a:rPr lang="es-ES" dirty="0"/>
              <a:t> para salvar - eso es Jesús.</a:t>
            </a:r>
          </a:p>
          <a:p>
            <a:endParaRPr lang="es-ES" dirty="0"/>
          </a:p>
          <a:p>
            <a:r>
              <a:rPr lang="es-ES" dirty="0"/>
              <a:t>¿Lo aceptará como su Amigo y Guía y le permitirá cultivar relaciones saludables en su vida? Sólo levanta la mano conmigo. (Espera respuesta)</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17</a:t>
            </a:fld>
            <a:endParaRPr lang="en-US"/>
          </a:p>
        </p:txBody>
      </p:sp>
    </p:spTree>
    <p:extLst>
      <p:ext uri="{BB962C8B-B14F-4D97-AF65-F5344CB8AC3E}">
        <p14:creationId xmlns:p14="http://schemas.microsoft.com/office/powerpoint/2010/main" val="2643030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533885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b="1" dirty="0"/>
              <a:t>Presentador: Por favor, lea y estudie el guion que acompaña a este PowerPoint para preparar esta presentación.</a:t>
            </a:r>
          </a:p>
          <a:p>
            <a:endParaRPr lang="es-ES" b="1" dirty="0"/>
          </a:p>
          <a:p>
            <a:r>
              <a:rPr lang="es-ES" b="0" dirty="0"/>
              <a:t>¡Nos alegra que te hayas unido a nosotros! Nuestra discusión de hoy está en: </a:t>
            </a:r>
            <a:r>
              <a:rPr lang="es-ES" b="1" dirty="0"/>
              <a:t>Lea la diapositiva.</a:t>
            </a:r>
            <a:endParaRPr lang="en-US" b="1"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3</a:t>
            </a:fld>
            <a:endParaRPr lang="en-US"/>
          </a:p>
        </p:txBody>
      </p:sp>
    </p:spTree>
    <p:extLst>
      <p:ext uri="{BB962C8B-B14F-4D97-AF65-F5344CB8AC3E}">
        <p14:creationId xmlns:p14="http://schemas.microsoft.com/office/powerpoint/2010/main" val="4152183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Lea la </a:t>
            </a:r>
            <a:r>
              <a:rPr lang="en-US" b="1" dirty="0" err="1"/>
              <a:t>diapositiva</a:t>
            </a:r>
            <a:r>
              <a:rPr lang="en-US" b="1"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Los amigos </a:t>
            </a:r>
            <a:r>
              <a:rPr lang="en-US" sz="1200" kern="1200" dirty="0" err="1">
                <a:solidFill>
                  <a:schemeClr val="tx1"/>
                </a:solidFill>
                <a:effectLst/>
                <a:latin typeface="+mn-lt"/>
                <a:ea typeface="+mn-ea"/>
                <a:cs typeface="+mn-cs"/>
              </a:rPr>
              <a:t>traen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diversión</a:t>
            </a:r>
            <a:r>
              <a:rPr lang="en-US" sz="1200" kern="1200" baseline="0" dirty="0">
                <a:solidFill>
                  <a:schemeClr val="tx1"/>
                </a:solidFill>
                <a:effectLst/>
                <a:latin typeface="+mn-lt"/>
                <a:ea typeface="+mn-ea"/>
                <a:cs typeface="+mn-cs"/>
              </a:rPr>
              <a:t> y </a:t>
            </a:r>
            <a:r>
              <a:rPr lang="en-US" sz="1200" kern="1200" baseline="0" dirty="0" err="1">
                <a:solidFill>
                  <a:schemeClr val="tx1"/>
                </a:solidFill>
                <a:effectLst/>
                <a:latin typeface="+mn-lt"/>
                <a:ea typeface="+mn-ea"/>
                <a:cs typeface="+mn-cs"/>
              </a:rPr>
              <a:t>risas</a:t>
            </a:r>
            <a:r>
              <a:rPr lang="en-US" sz="1200" kern="1200" baseline="0" dirty="0">
                <a:solidFill>
                  <a:schemeClr val="tx1"/>
                </a:solidFill>
                <a:effectLst/>
                <a:latin typeface="+mn-lt"/>
                <a:ea typeface="+mn-ea"/>
                <a:cs typeface="+mn-cs"/>
              </a:rPr>
              <a:t> a </a:t>
            </a:r>
            <a:r>
              <a:rPr lang="en-US" sz="1200" kern="1200" baseline="0" dirty="0" err="1">
                <a:solidFill>
                  <a:schemeClr val="tx1"/>
                </a:solidFill>
                <a:effectLst/>
                <a:latin typeface="+mn-lt"/>
                <a:ea typeface="+mn-ea"/>
                <a:cs typeface="+mn-cs"/>
              </a:rPr>
              <a:t>nuestras</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vidas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Buscamos</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los</a:t>
            </a:r>
            <a:r>
              <a:rPr lang="en-US" sz="1200" kern="1200" dirty="0">
                <a:solidFill>
                  <a:schemeClr val="tx1"/>
                </a:solidFill>
                <a:effectLst/>
                <a:latin typeface="+mn-lt"/>
                <a:ea typeface="+mn-ea"/>
                <a:cs typeface="+mn-cs"/>
              </a:rPr>
              <a:t> amigos para </a:t>
            </a:r>
            <a:r>
              <a:rPr lang="en-US" sz="1200" b="1" kern="1200" dirty="0" err="1">
                <a:solidFill>
                  <a:schemeClr val="tx1"/>
                </a:solidFill>
                <a:effectLst/>
                <a:latin typeface="+mn-lt"/>
                <a:ea typeface="+mn-ea"/>
                <a:cs typeface="+mn-cs"/>
              </a:rPr>
              <a:t>consejo</a:t>
            </a:r>
            <a:r>
              <a:rPr lang="en-US" sz="1200"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ánimo</a:t>
            </a:r>
            <a:r>
              <a:rPr lang="en-US" sz="1200" kern="1200" baseline="0" dirty="0">
                <a:solidFill>
                  <a:schemeClr val="tx1"/>
                </a:solidFill>
                <a:effectLst/>
                <a:latin typeface="+mn-lt"/>
                <a:ea typeface="+mn-ea"/>
                <a:cs typeface="+mn-cs"/>
              </a:rPr>
              <a:t> y </a:t>
            </a:r>
            <a:r>
              <a:rPr lang="en-US" sz="1200" b="1" kern="1200" baseline="0" dirty="0" err="1">
                <a:solidFill>
                  <a:schemeClr val="tx1"/>
                </a:solidFill>
                <a:effectLst/>
                <a:latin typeface="+mn-lt"/>
                <a:ea typeface="+mn-ea"/>
                <a:cs typeface="+mn-cs"/>
              </a:rPr>
              <a:t>compasión</a:t>
            </a:r>
            <a:r>
              <a:rPr lang="en-US" sz="1200" b="1"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13E9362-1ED2-442F-A7E8-6FEF7F75E24A}" type="slidenum">
              <a:rPr lang="en-US" smtClean="0"/>
              <a:pPr/>
              <a:t>4</a:t>
            </a:fld>
            <a:endParaRPr lang="en-US"/>
          </a:p>
        </p:txBody>
      </p:sp>
    </p:spTree>
    <p:extLst>
      <p:ext uri="{BB962C8B-B14F-4D97-AF65-F5344CB8AC3E}">
        <p14:creationId xmlns:p14="http://schemas.microsoft.com/office/powerpoint/2010/main" val="2760453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b="1" kern="1200" dirty="0">
                <a:solidFill>
                  <a:schemeClr val="tx1"/>
                </a:solidFill>
                <a:ea typeface="+mn-ea"/>
                <a:cs typeface="+mn-cs"/>
              </a:rPr>
              <a:t>Lea la diapositiva.</a:t>
            </a:r>
          </a:p>
          <a:p>
            <a:endParaRPr lang="es-ES" sz="1200" kern="1200" dirty="0">
              <a:solidFill>
                <a:schemeClr val="tx1"/>
              </a:solidFill>
              <a:ea typeface="+mn-ea"/>
              <a:cs typeface="+mn-cs"/>
            </a:endParaRPr>
          </a:p>
          <a:p>
            <a:endParaRPr lang="en-US" sz="1200" kern="1200" dirty="0">
              <a:solidFill>
                <a:schemeClr val="tx1"/>
              </a:solidFill>
              <a:ea typeface="+mn-ea"/>
              <a:cs typeface="+mn-cs"/>
            </a:endParaRPr>
          </a:p>
          <a:p>
            <a:endParaRPr lang="en-US" sz="1200" kern="1200" dirty="0">
              <a:solidFill>
                <a:schemeClr val="tx1"/>
              </a:solidFill>
              <a:ea typeface="+mn-ea"/>
              <a:cs typeface="+mn-cs"/>
            </a:endParaRPr>
          </a:p>
          <a:p>
            <a:endParaRPr lang="en-US" sz="1200" kern="120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504B8052-902D-4748-B992-EB3679C4BE33}" type="slidenum">
              <a:rPr lang="en-US" smtClean="0"/>
              <a:pPr/>
              <a:t>5</a:t>
            </a:fld>
            <a:endParaRPr lang="en-US"/>
          </a:p>
        </p:txBody>
      </p:sp>
    </p:spTree>
    <p:extLst>
      <p:ext uri="{BB962C8B-B14F-4D97-AF65-F5344CB8AC3E}">
        <p14:creationId xmlns:p14="http://schemas.microsoft.com/office/powerpoint/2010/main" val="2150499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Un estudio de más de 300.000 personas mostró que... </a:t>
            </a:r>
            <a:r>
              <a:rPr lang="es-ES" b="1" dirty="0"/>
              <a:t>Lea la diapositiva.</a:t>
            </a:r>
          </a:p>
          <a:p>
            <a:endParaRPr lang="es-ES" dirty="0"/>
          </a:p>
          <a:p>
            <a:r>
              <a:rPr lang="es-ES" dirty="0"/>
              <a:t>... en términos de salud del corazón y duración de la vida.</a:t>
            </a:r>
          </a:p>
          <a:p>
            <a:endParaRPr lang="es-ES" dirty="0"/>
          </a:p>
          <a:p>
            <a:r>
              <a:rPr lang="es-ES" dirty="0"/>
              <a:t>El aislamiento social puede ser muy perjudicial para la salud física y mental.</a:t>
            </a:r>
          </a:p>
          <a:p>
            <a:endParaRPr lang="es-ES" dirty="0"/>
          </a:p>
          <a:p>
            <a:endParaRPr lang="es-ES" dirty="0"/>
          </a:p>
          <a:p>
            <a:r>
              <a:rPr lang="es-ES" dirty="0"/>
              <a:t>Relaciones sociales y riesgo de mortalidad: una revisión meta-analítica.</a:t>
            </a:r>
          </a:p>
          <a:p>
            <a:r>
              <a:rPr lang="es-ES" dirty="0" err="1"/>
              <a:t>Holt-Lunstad</a:t>
            </a:r>
            <a:r>
              <a:rPr lang="es-ES" dirty="0"/>
              <a:t> J, Smith TB, </a:t>
            </a:r>
            <a:r>
              <a:rPr lang="es-ES" dirty="0" err="1"/>
              <a:t>Layton</a:t>
            </a:r>
            <a:r>
              <a:rPr lang="es-ES" dirty="0"/>
              <a:t> JB.</a:t>
            </a:r>
          </a:p>
          <a:p>
            <a:r>
              <a:rPr lang="es-ES" dirty="0" err="1"/>
              <a:t>PLoS</a:t>
            </a:r>
            <a:r>
              <a:rPr lang="es-ES" dirty="0"/>
              <a:t> </a:t>
            </a:r>
            <a:r>
              <a:rPr lang="es-ES" dirty="0" err="1"/>
              <a:t>Med</a:t>
            </a:r>
            <a:r>
              <a:rPr lang="es-ES" dirty="0"/>
              <a:t>. 2010 27 de julio; 7 (7): Revisión.</a:t>
            </a:r>
          </a:p>
        </p:txBody>
      </p:sp>
      <p:sp>
        <p:nvSpPr>
          <p:cNvPr id="4" name="Slide Number Placeholder 3"/>
          <p:cNvSpPr>
            <a:spLocks noGrp="1"/>
          </p:cNvSpPr>
          <p:nvPr>
            <p:ph type="sldNum" sz="quarter" idx="10"/>
          </p:nvPr>
        </p:nvSpPr>
        <p:spPr/>
        <p:txBody>
          <a:bodyPr/>
          <a:lstStyle/>
          <a:p>
            <a:fld id="{504B8052-902D-4748-B992-EB3679C4BE33}" type="slidenum">
              <a:rPr lang="en-US" smtClean="0"/>
              <a:pPr/>
              <a:t>6</a:t>
            </a:fld>
            <a:endParaRPr lang="en-US"/>
          </a:p>
        </p:txBody>
      </p:sp>
    </p:spTree>
    <p:extLst>
      <p:ext uri="{BB962C8B-B14F-4D97-AF65-F5344CB8AC3E}">
        <p14:creationId xmlns:p14="http://schemas.microsoft.com/office/powerpoint/2010/main" val="4284308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Dios </a:t>
            </a:r>
            <a:r>
              <a:rPr lang="en-US" sz="1200" kern="1200" dirty="0" err="1">
                <a:solidFill>
                  <a:schemeClr val="tx1"/>
                </a:solidFill>
                <a:effectLst/>
                <a:latin typeface="+mn-lt"/>
                <a:ea typeface="+mn-ea"/>
                <a:cs typeface="+mn-cs"/>
              </a:rPr>
              <a:t>nos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creó</a:t>
            </a:r>
            <a:r>
              <a:rPr lang="en-US" sz="1200" kern="1200" dirty="0">
                <a:solidFill>
                  <a:schemeClr val="tx1"/>
                </a:solidFill>
                <a:effectLst/>
                <a:latin typeface="+mn-lt"/>
                <a:ea typeface="+mn-ea"/>
                <a:cs typeface="+mn-cs"/>
              </a:rPr>
              <a:t> para </a:t>
            </a:r>
            <a:r>
              <a:rPr lang="en-US" sz="1200" kern="1200" dirty="0" err="1">
                <a:solidFill>
                  <a:schemeClr val="tx1"/>
                </a:solidFill>
                <a:effectLst/>
                <a:latin typeface="+mn-lt"/>
                <a:ea typeface="+mn-ea"/>
                <a:cs typeface="+mn-cs"/>
              </a:rPr>
              <a:t>relacionarnos</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Lea la </a:t>
            </a:r>
            <a:r>
              <a:rPr lang="en-US" b="1" dirty="0" err="1"/>
              <a:t>diapositiva</a:t>
            </a:r>
            <a:r>
              <a:rPr lang="en-US" b="1" dirty="0"/>
              <a:t>.</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7</a:t>
            </a:fld>
            <a:endParaRPr lang="en-US"/>
          </a:p>
        </p:txBody>
      </p:sp>
    </p:spTree>
    <p:extLst>
      <p:ext uri="{BB962C8B-B14F-4D97-AF65-F5344CB8AC3E}">
        <p14:creationId xmlns:p14="http://schemas.microsoft.com/office/powerpoint/2010/main" val="3735774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Entonces, ¿cómo creamos conexiones positivas en nuestra vida?</a:t>
            </a:r>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8</a:t>
            </a:fld>
            <a:endParaRPr lang="en-US"/>
          </a:p>
        </p:txBody>
      </p:sp>
    </p:spTree>
    <p:extLst>
      <p:ext uri="{BB962C8B-B14F-4D97-AF65-F5344CB8AC3E}">
        <p14:creationId xmlns:p14="http://schemas.microsoft.com/office/powerpoint/2010/main" val="1794819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Sólo con “mezclarse" en las reuniones sociales de forma regular aumenta la simpatía.</a:t>
            </a:r>
          </a:p>
          <a:p>
            <a:endParaRPr lang="es-ES" dirty="0"/>
          </a:p>
          <a:p>
            <a:r>
              <a:rPr lang="es-ES" dirty="0"/>
              <a:t>Cuantas más veces nos vemos, más conectados nos convertimos-esto se llama el "efecto de exposición".</a:t>
            </a:r>
          </a:p>
          <a:p>
            <a:endParaRPr lang="es-ES" dirty="0"/>
          </a:p>
          <a:p>
            <a:r>
              <a:rPr lang="es-ES" dirty="0"/>
              <a:t>Diga “Sí” a la invitación. Vaya al evento.  </a:t>
            </a:r>
            <a:endParaRPr lang="en-US" dirty="0"/>
          </a:p>
          <a:p>
            <a:endParaRPr lang="en-US" dirty="0"/>
          </a:p>
        </p:txBody>
      </p:sp>
      <p:sp>
        <p:nvSpPr>
          <p:cNvPr id="4" name="Slide Number Placeholder 3"/>
          <p:cNvSpPr>
            <a:spLocks noGrp="1"/>
          </p:cNvSpPr>
          <p:nvPr>
            <p:ph type="sldNum" sz="quarter" idx="10"/>
          </p:nvPr>
        </p:nvSpPr>
        <p:spPr/>
        <p:txBody>
          <a:bodyPr/>
          <a:lstStyle/>
          <a:p>
            <a:fld id="{C13E9362-1ED2-442F-A7E8-6FEF7F75E24A}" type="slidenum">
              <a:rPr lang="en-US" smtClean="0"/>
              <a:pPr/>
              <a:t>9</a:t>
            </a:fld>
            <a:endParaRPr lang="en-US"/>
          </a:p>
        </p:txBody>
      </p:sp>
    </p:spTree>
    <p:extLst>
      <p:ext uri="{BB962C8B-B14F-4D97-AF65-F5344CB8AC3E}">
        <p14:creationId xmlns:p14="http://schemas.microsoft.com/office/powerpoint/2010/main" val="573555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2E125A4-AA0E-4E66-877C-876BC5B989C5}"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E125A4-AA0E-4E66-877C-876BC5B989C5}"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E125A4-AA0E-4E66-877C-876BC5B989C5}"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70443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87752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244805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546532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14060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7467726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786957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84305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E125A4-AA0E-4E66-877C-876BC5B989C5}"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03922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45714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032285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907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E125A4-AA0E-4E66-877C-876BC5B989C5}"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2E125A4-AA0E-4E66-877C-876BC5B989C5}" type="datetimeFigureOut">
              <a:rPr lang="en-US" smtClean="0"/>
              <a:pPr/>
              <a:t>7/15/18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2E125A4-AA0E-4E66-877C-876BC5B989C5}" type="datetimeFigureOut">
              <a:rPr lang="en-US" smtClean="0"/>
              <a:pPr/>
              <a:t>7/15/18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2E125A4-AA0E-4E66-877C-876BC5B989C5}" type="datetimeFigureOut">
              <a:rPr lang="en-US" smtClean="0"/>
              <a:pPr/>
              <a:t>7/15/18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E125A4-AA0E-4E66-877C-876BC5B989C5}" type="datetimeFigureOut">
              <a:rPr lang="en-US" smtClean="0"/>
              <a:pPr/>
              <a:t>7/15/18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E125A4-AA0E-4E66-877C-876BC5B989C5}" type="datetimeFigureOut">
              <a:rPr lang="en-US" smtClean="0"/>
              <a:pPr/>
              <a:t>7/15/18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E125A4-AA0E-4E66-877C-876BC5B989C5}" type="datetimeFigureOut">
              <a:rPr lang="en-US" smtClean="0"/>
              <a:pPr/>
              <a:t>7/15/18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3382-50E3-46EB-8351-A577A9F4635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75000"/>
              </a:schemeClr>
            </a:gs>
            <a:gs pos="50000">
              <a:schemeClr val="accent1"/>
            </a:gs>
            <a:gs pos="100000">
              <a:schemeClr val="accent1">
                <a:lumMod val="5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E125A4-AA0E-4E66-877C-876BC5B989C5}" type="datetimeFigureOut">
              <a:rPr lang="en-US" smtClean="0"/>
              <a:pPr/>
              <a:t>7/15/18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5F3382-50E3-46EB-8351-A577A9F4635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3333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D01189-8B30-4E05-96B3-7DD719531753}" type="datetimeFigureOut">
              <a:rPr lang="en-US" smtClean="0">
                <a:solidFill>
                  <a:prstClr val="white">
                    <a:tint val="75000"/>
                  </a:prstClr>
                </a:solidFill>
              </a:rPr>
              <a:pPr/>
              <a:t>7/15/18</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E462D-B0C0-463A-A6C8-010FE0D7E36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6677476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a:xfrm>
            <a:off x="685800" y="4267200"/>
            <a:ext cx="7772400" cy="1754326"/>
          </a:xfrm>
          <a:prstGeom prst="rect">
            <a:avLst/>
          </a:prstGeom>
        </p:spPr>
        <p:txBody>
          <a:bodyPr wrap="square">
            <a:spAutoFit/>
          </a:bodyPr>
          <a:lstStyle/>
          <a:p>
            <a:pPr algn="ctr"/>
            <a:r>
              <a:rPr lang="es-CR" dirty="0">
                <a:solidFill>
                  <a:prstClr val="white"/>
                </a:solidFill>
                <a:ea typeface="Arial" charset="0"/>
                <a:cs typeface="Arial" charset="0"/>
              </a:rPr>
              <a:t>Las imágenes usadas en las diapositivas son parte de la presentación y no deben ser usadas fuera de ese contexto, o independientemente, a menos que sea para promover el evento, y no revendidas solas como parte de una librería de imágenes.  Las imágenes son © </a:t>
            </a:r>
            <a:r>
              <a:rPr lang="es-CR" dirty="0" err="1">
                <a:solidFill>
                  <a:prstClr val="white"/>
                </a:solidFill>
                <a:ea typeface="Arial" charset="0"/>
                <a:cs typeface="Arial" charset="0"/>
              </a:rPr>
              <a:t>Alamy</a:t>
            </a:r>
            <a:r>
              <a:rPr lang="es-CR" dirty="0">
                <a:solidFill>
                  <a:prstClr val="white"/>
                </a:solidFill>
                <a:ea typeface="Arial" charset="0"/>
                <a:cs typeface="Arial" charset="0"/>
              </a:rPr>
              <a:t> y las plantillas de las presentaciones y contenido son © MISDA, cualquier otro uso requiere permiso escrito de ambas partes.</a:t>
            </a:r>
          </a:p>
        </p:txBody>
      </p:sp>
      <p:sp>
        <p:nvSpPr>
          <p:cNvPr id="7" name="Title 2"/>
          <p:cNvSpPr>
            <a:spLocks noGrp="1"/>
          </p:cNvSpPr>
          <p:nvPr>
            <p:ph type="ctrTitle"/>
          </p:nvPr>
        </p:nvSpPr>
        <p:spPr>
          <a:xfrm>
            <a:off x="453258" y="2337936"/>
            <a:ext cx="8233542" cy="1846754"/>
          </a:xfrm>
        </p:spPr>
        <p:txBody>
          <a:bodyPr>
            <a:normAutofit/>
          </a:bodyPr>
          <a:lstStyle/>
          <a:p>
            <a:r>
              <a:rPr lang="en-US" sz="4000" dirty="0" err="1">
                <a:latin typeface="Arial" charset="0"/>
                <a:ea typeface="Arial" charset="0"/>
                <a:cs typeface="Arial" charset="0"/>
              </a:rPr>
              <a:t>Imágenes</a:t>
            </a:r>
            <a:r>
              <a:rPr lang="en-US" sz="4000" dirty="0">
                <a:latin typeface="Arial" charset="0"/>
                <a:ea typeface="Arial" charset="0"/>
                <a:cs typeface="Arial" charset="0"/>
              </a:rPr>
              <a:t> © Alamy</a:t>
            </a:r>
            <a:br>
              <a:rPr lang="en-US" sz="6000" dirty="0">
                <a:latin typeface="Arial" charset="0"/>
                <a:ea typeface="Arial" charset="0"/>
                <a:cs typeface="Arial" charset="0"/>
              </a:rPr>
            </a:br>
            <a:r>
              <a:rPr lang="en-US" sz="3200" dirty="0">
                <a:latin typeface="Arial" charset="0"/>
                <a:ea typeface="Arial" charset="0"/>
                <a:cs typeface="Arial" charset="0"/>
              </a:rPr>
              <a:t>www.alamy.com</a:t>
            </a:r>
          </a:p>
        </p:txBody>
      </p:sp>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
        <p:nvSpPr>
          <p:cNvPr id="9"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latin typeface="Arial" charset="0"/>
                <a:ea typeface="Arial" charset="0"/>
                <a:cs typeface="Arial" charset="0"/>
              </a:rPr>
              <a:t>®</a:t>
            </a:r>
            <a:endParaRPr lang="en-US" sz="1600" dirty="0">
              <a:solidFill>
                <a:prstClr val="black"/>
              </a:solidFill>
              <a:latin typeface="Arial" charset="0"/>
              <a:ea typeface="Arial" charset="0"/>
              <a:cs typeface="Arial" charset="0"/>
            </a:endParaRPr>
          </a:p>
        </p:txBody>
      </p:sp>
    </p:spTree>
    <p:extLst>
      <p:ext uri="{BB962C8B-B14F-4D97-AF65-F5344CB8AC3E}">
        <p14:creationId xmlns:p14="http://schemas.microsoft.com/office/powerpoint/2010/main" val="11549158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DBE8719-486A-F540-813E-6BDAE0624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8826600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D8D253F-9BE9-6A40-ACE3-6875C63AB3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0088214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83967E8-9AA9-D849-A7D4-48BA04B2C9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5107254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5401270-1013-994B-8130-E2C30730F2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7617002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84C0A53-27ED-314D-B109-E6681295CD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9729845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FCC2B51-F389-8846-BD4E-415AD44BC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6166133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429A14-249A-904A-AABC-8F2C56D062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5199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17CEEB8-1B77-6C40-8CE0-37DF857C55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690417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914400" y="2286000"/>
            <a:ext cx="7391400" cy="1754326"/>
          </a:xfrm>
          <a:prstGeom prst="rect">
            <a:avLst/>
          </a:prstGeom>
        </p:spPr>
        <p:txBody>
          <a:bodyPr wrap="square">
            <a:spAutoFit/>
          </a:bodyPr>
          <a:lstStyle/>
          <a:p>
            <a:r>
              <a:rPr lang="es-CR" dirty="0">
                <a:solidFill>
                  <a:prstClr val="white"/>
                </a:solidFill>
              </a:rPr>
              <a:t>Los textos bíblicos usados en las presentaciones de </a:t>
            </a:r>
            <a:r>
              <a:rPr lang="es-CR" b="1" i="1" dirty="0">
                <a:solidFill>
                  <a:prstClr val="white"/>
                </a:solidFill>
              </a:rPr>
              <a:t>Viviendo en Balance</a:t>
            </a:r>
            <a:r>
              <a:rPr lang="es-CR" dirty="0">
                <a:solidFill>
                  <a:prstClr val="white"/>
                </a:solidFill>
              </a:rPr>
              <a:t> son tomadas de Biblias de uso público sin restricciones de derechos de autor en los Estados Unidos. Todas las citas han sido tomadas de la Reina Valera Revisada de 1960 (RVR60).</a:t>
            </a:r>
          </a:p>
          <a:p>
            <a:r>
              <a:rPr lang="es-CR" dirty="0">
                <a:solidFill>
                  <a:prstClr val="white"/>
                </a:solidFill>
              </a:rPr>
              <a:t>Cualquier texto bíblico sin cita, son paráfrasis del autor de alguna otra versión. </a:t>
            </a:r>
            <a:endParaRPr lang="es-CR" dirty="0">
              <a:solidFill>
                <a:prstClr val="white"/>
              </a:solidFill>
              <a:ea typeface="Arial" charset="0"/>
              <a:cs typeface="Arial" charset="0"/>
            </a:endParaRPr>
          </a:p>
        </p:txBody>
      </p:sp>
      <p:sp>
        <p:nvSpPr>
          <p:cNvPr id="13"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ea typeface="Arial" charset="0"/>
                <a:cs typeface="Arial" charset="0"/>
              </a:rPr>
              <a:t>®</a:t>
            </a:r>
            <a:endParaRPr lang="en-US" sz="1600" dirty="0">
              <a:solidFill>
                <a:prstClr val="black"/>
              </a:solidFill>
              <a:ea typeface="Arial" charset="0"/>
              <a:cs typeface="Arial" charset="0"/>
            </a:endParaRPr>
          </a:p>
        </p:txBody>
      </p:sp>
    </p:spTree>
    <p:extLst>
      <p:ext uri="{BB962C8B-B14F-4D97-AF65-F5344CB8AC3E}">
        <p14:creationId xmlns:p14="http://schemas.microsoft.com/office/powerpoint/2010/main" val="4031886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945A098-6602-6C41-ACB3-C508E02C6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7F542D6-C1AB-C243-B564-30F2734508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0EF733C-7630-7847-B115-AF2739FF29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0475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F71576E-E728-2344-8224-82089AECD3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932361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7CF859F-52DD-F14E-9796-B68EEFFA17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19261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0AC5F99-7DED-3C4D-93B8-E94A110B3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8342381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11DD589-08C4-3D42-97A5-28AB809CFE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5893664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71C577-0B8E-4E82-9ED4-88DE3C8A51AF}"/>
</file>

<file path=customXml/itemProps2.xml><?xml version="1.0" encoding="utf-8"?>
<ds:datastoreItem xmlns:ds="http://schemas.openxmlformats.org/officeDocument/2006/customXml" ds:itemID="{AD4BC379-9E19-44BB-BFE3-517BD7BE0B40}">
  <ds:schemaRefs>
    <ds:schemaRef ds:uri="http://purl.org/dc/dcmitype/"/>
    <ds:schemaRef ds:uri="http://www.w3.org/XML/1998/namespace"/>
    <ds:schemaRef ds:uri="http://schemas.openxmlformats.org/package/2006/metadata/core-properties"/>
    <ds:schemaRef ds:uri="http://schemas.microsoft.com/office/2006/metadata/properties"/>
    <ds:schemaRef ds:uri="http://schemas.microsoft.com/office/2006/documentManagement/types"/>
    <ds:schemaRef ds:uri="http://purl.org/dc/terms/"/>
    <ds:schemaRef ds:uri="http://purl.org/dc/elements/1.1/"/>
    <ds:schemaRef ds:uri="http://schemas.microsoft.com/office/infopath/2007/PartnerControls"/>
    <ds:schemaRef ds:uri="b3d8973d-8316-407a-8e30-0fccab978384"/>
  </ds:schemaRefs>
</ds:datastoreItem>
</file>

<file path=customXml/itemProps3.xml><?xml version="1.0" encoding="utf-8"?>
<ds:datastoreItem xmlns:ds="http://schemas.openxmlformats.org/officeDocument/2006/customXml" ds:itemID="{54E1AFC5-D1BB-4576-9D7B-61F51C5BF7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2276</TotalTime>
  <Words>653</Words>
  <Application>Microsoft Macintosh PowerPoint</Application>
  <PresentationFormat>On-screen Show (4:3)</PresentationFormat>
  <Paragraphs>100</Paragraphs>
  <Slides>17</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17</vt:i4>
      </vt:variant>
    </vt:vector>
  </HeadingPairs>
  <TitlesOfParts>
    <vt:vector size="21" baseType="lpstr">
      <vt:lpstr>Arial</vt:lpstr>
      <vt:lpstr>Calibri</vt:lpstr>
      <vt:lpstr>Office Theme</vt:lpstr>
      <vt:lpstr>1_Office Theme</vt:lpstr>
      <vt:lpstr>Imágenes © Alamy www.alamy.com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vgriffin</dc:creator>
  <cp:lastModifiedBy>Eric Pletcher</cp:lastModifiedBy>
  <cp:revision>158</cp:revision>
  <dcterms:created xsi:type="dcterms:W3CDTF">2014-11-24T20:00:54Z</dcterms:created>
  <dcterms:modified xsi:type="dcterms:W3CDTF">2018-07-15T20:48:20Z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