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0"/>
  </p:notesMasterIdLst>
  <p:sldIdLst>
    <p:sldId id="297" r:id="rId6"/>
    <p:sldId id="298" r:id="rId7"/>
    <p:sldId id="299" r:id="rId8"/>
    <p:sldId id="300" r:id="rId9"/>
    <p:sldId id="265" r:id="rId10"/>
    <p:sldId id="263" r:id="rId11"/>
    <p:sldId id="283" r:id="rId12"/>
    <p:sldId id="284" r:id="rId13"/>
    <p:sldId id="285" r:id="rId14"/>
    <p:sldId id="258" r:id="rId15"/>
    <p:sldId id="267" r:id="rId16"/>
    <p:sldId id="264" r:id="rId17"/>
    <p:sldId id="286" r:id="rId18"/>
    <p:sldId id="287" r:id="rId19"/>
    <p:sldId id="291" r:id="rId20"/>
    <p:sldId id="292" r:id="rId21"/>
    <p:sldId id="260" r:id="rId22"/>
    <p:sldId id="271" r:id="rId23"/>
    <p:sldId id="272" r:id="rId24"/>
    <p:sldId id="273" r:id="rId25"/>
    <p:sldId id="261" r:id="rId26"/>
    <p:sldId id="274" r:id="rId27"/>
    <p:sldId id="275" r:id="rId28"/>
    <p:sldId id="276" r:id="rId29"/>
    <p:sldId id="270" r:id="rId30"/>
    <p:sldId id="290" r:id="rId31"/>
    <p:sldId id="293" r:id="rId32"/>
    <p:sldId id="294" r:id="rId33"/>
    <p:sldId id="288" r:id="rId34"/>
    <p:sldId id="289" r:id="rId35"/>
    <p:sldId id="262" r:id="rId36"/>
    <p:sldId id="277" r:id="rId37"/>
    <p:sldId id="266" r:id="rId38"/>
    <p:sldId id="29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14" autoAdjust="0"/>
    <p:restoredTop sz="57744" autoAdjust="0"/>
  </p:normalViewPr>
  <p:slideViewPr>
    <p:cSldViewPr>
      <p:cViewPr varScale="1">
        <p:scale>
          <a:sx n="86" d="100"/>
          <a:sy n="86" d="100"/>
        </p:scale>
        <p:origin x="200" y="107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68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376394-5A5F-49C0-BA3E-8FA006140FE3}" type="datetimeFigureOut">
              <a:rPr lang="en-US" smtClean="0"/>
              <a:pPr/>
              <a:t>7/9/18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3E9362-1ED2-442F-A7E8-6FEF7F75E24A}" type="slidenum">
              <a:rPr lang="en-US" smtClean="0"/>
              <a:pPr/>
              <a:t>‹#›</a:t>
            </a:fld>
            <a:endParaRPr lang="en-US"/>
          </a:p>
        </p:txBody>
      </p:sp>
    </p:spTree>
    <p:extLst>
      <p:ext uri="{BB962C8B-B14F-4D97-AF65-F5344CB8AC3E}">
        <p14:creationId xmlns:p14="http://schemas.microsoft.com/office/powerpoint/2010/main" val="1203496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a:p>
            <a:endParaRPr lang="en-US" b="0" baseline="0" dirty="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5108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Dios </a:t>
            </a:r>
            <a:r>
              <a:rPr lang="en-US" sz="1200" kern="1200" dirty="0" err="1">
                <a:solidFill>
                  <a:schemeClr val="tx1"/>
                </a:solidFill>
                <a:effectLst/>
                <a:latin typeface="+mn-lt"/>
                <a:ea typeface="+mn-ea"/>
                <a:cs typeface="+mn-cs"/>
              </a:rPr>
              <a:t>nos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creó</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relacionarnos</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 </a:t>
            </a:r>
            <a:r>
              <a:rPr lang="en-US" sz="1200" kern="1200" dirty="0" err="1">
                <a:solidFill>
                  <a:schemeClr val="tx1"/>
                </a:solidFill>
                <a:effectLst/>
                <a:latin typeface="+mn-lt"/>
                <a:ea typeface="+mn-ea"/>
                <a:cs typeface="+mn-cs"/>
              </a:rPr>
              <a:t>sexto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día</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creación</a:t>
            </a:r>
            <a:r>
              <a:rPr lang="en-US" sz="1200" kern="1200" dirty="0">
                <a:solidFill>
                  <a:schemeClr val="tx1"/>
                </a:solidFill>
                <a:effectLst/>
                <a:latin typeface="+mn-lt"/>
                <a:ea typeface="+mn-ea"/>
                <a:cs typeface="+mn-cs"/>
              </a:rPr>
              <a:t> Dios</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creó</a:t>
            </a:r>
            <a:r>
              <a:rPr lang="en-US" sz="1200" kern="1200" baseline="0" dirty="0">
                <a:solidFill>
                  <a:schemeClr val="tx1"/>
                </a:solidFill>
                <a:effectLst/>
                <a:latin typeface="+mn-lt"/>
                <a:ea typeface="+mn-ea"/>
                <a:cs typeface="+mn-cs"/>
              </a:rPr>
              <a:t> al hombre</a:t>
            </a:r>
            <a:r>
              <a:rPr lang="en-US" sz="1200" kern="1200" dirty="0">
                <a:solidFill>
                  <a:schemeClr val="tx1"/>
                </a:solidFill>
                <a:effectLst/>
                <a:latin typeface="+mn-lt"/>
                <a:ea typeface="+mn-ea"/>
                <a:cs typeface="+mn-cs"/>
              </a:rPr>
              <a:t>—y </a:t>
            </a:r>
            <a:r>
              <a:rPr lang="en-US" sz="1200" kern="1200" dirty="0" err="1">
                <a:solidFill>
                  <a:schemeClr val="tx1"/>
                </a:solidFill>
                <a:effectLst/>
                <a:latin typeface="+mn-lt"/>
                <a:ea typeface="+mn-ea"/>
                <a:cs typeface="+mn-cs"/>
              </a:rPr>
              <a:t>una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compañera</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amiga</a:t>
            </a:r>
            <a:r>
              <a:rPr lang="en-US" sz="1200" kern="1200" dirty="0">
                <a:solidFill>
                  <a:schemeClr val="tx1"/>
                </a:solidFill>
                <a:effectLst/>
                <a:latin typeface="+mn-lt"/>
                <a:ea typeface="+mn-ea"/>
                <a:cs typeface="+mn-cs"/>
              </a:rPr>
              <a:t> especial, la </a:t>
            </a:r>
            <a:r>
              <a:rPr lang="en-US" sz="1200" kern="1200" dirty="0" err="1">
                <a:solidFill>
                  <a:schemeClr val="tx1"/>
                </a:solidFill>
                <a:effectLst/>
                <a:latin typeface="+mn-lt"/>
                <a:ea typeface="+mn-ea"/>
                <a:cs typeface="+mn-cs"/>
              </a:rPr>
              <a:t>mujer</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b="1" dirty="0"/>
              <a:t>Lea la </a:t>
            </a:r>
            <a:r>
              <a:rPr lang="en-US" b="1" dirty="0" err="1"/>
              <a:t>diapositiva</a:t>
            </a:r>
            <a:r>
              <a:rPr lang="en-US" b="1" dirty="0"/>
              <a:t>.</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10</a:t>
            </a:fld>
            <a:endParaRPr lang="en-US"/>
          </a:p>
        </p:txBody>
      </p:sp>
    </p:spTree>
    <p:extLst>
      <p:ext uri="{BB962C8B-B14F-4D97-AF65-F5344CB8AC3E}">
        <p14:creationId xmlns:p14="http://schemas.microsoft.com/office/powerpoint/2010/main" val="206201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Las buenas relaciones en equipo alientan comportamientos sanos y comprueban que las opciones negativas son potencialmente destructivas.</a:t>
            </a:r>
          </a:p>
          <a:p>
            <a:endParaRPr lang="es-ES" dirty="0"/>
          </a:p>
          <a:p>
            <a:r>
              <a:rPr lang="es-ES" dirty="0"/>
              <a:t>Cuando uno forma parte de un grupo, y uno se lastima, todos lo sentimos. Cuando uno se regocija, todos participamos de la alegría.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11</a:t>
            </a:fld>
            <a:endParaRPr lang="en-US"/>
          </a:p>
        </p:txBody>
      </p:sp>
    </p:spTree>
    <p:extLst>
      <p:ext uri="{BB962C8B-B14F-4D97-AF65-F5344CB8AC3E}">
        <p14:creationId xmlns:p14="http://schemas.microsoft.com/office/powerpoint/2010/main" val="2290250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Lea la </a:t>
            </a:r>
            <a:r>
              <a:rPr lang="en-US" b="1" dirty="0" err="1"/>
              <a:t>diapositiva</a:t>
            </a:r>
            <a:r>
              <a:rPr lang="en-US" b="1" dirty="0"/>
              <a:t>.</a:t>
            </a:r>
          </a:p>
          <a:p>
            <a:endParaRPr lang="en-US" dirty="0"/>
          </a:p>
          <a:p>
            <a:r>
              <a:rPr lang="es-ES" dirty="0"/>
              <a:t>Una de las razones es que las hormonas de unión y bienestar se liberan cuando experimentamos el efecto nutritivo del cuidado y la conexión.</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12</a:t>
            </a:fld>
            <a:endParaRPr lang="en-US"/>
          </a:p>
        </p:txBody>
      </p:sp>
    </p:spTree>
    <p:extLst>
      <p:ext uri="{BB962C8B-B14F-4D97-AF65-F5344CB8AC3E}">
        <p14:creationId xmlns:p14="http://schemas.microsoft.com/office/powerpoint/2010/main" val="1192402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Lea la </a:t>
            </a:r>
            <a:r>
              <a:rPr lang="en-US" b="1" dirty="0" err="1"/>
              <a:t>diapositiva</a:t>
            </a:r>
            <a:r>
              <a:rPr lang="en-US" b="1" dirty="0"/>
              <a:t>.</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13</a:t>
            </a:fld>
            <a:endParaRPr lang="en-US"/>
          </a:p>
        </p:txBody>
      </p:sp>
    </p:spTree>
    <p:extLst>
      <p:ext uri="{BB962C8B-B14F-4D97-AF65-F5344CB8AC3E}">
        <p14:creationId xmlns:p14="http://schemas.microsoft.com/office/powerpoint/2010/main" val="331905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Dios nos creó a Su propia imagen-con una profunda y permanente necesidad de dar y compartir el amor y la amistad, así como recibirlo, especialmente en nuestro mundo de relaciones estropeadas.</a:t>
            </a:r>
          </a:p>
          <a:p>
            <a:endParaRPr lang="es-ES" dirty="0"/>
          </a:p>
          <a:p>
            <a:r>
              <a:rPr lang="es-ES" dirty="0"/>
              <a:t>Tener una variedad de amigos diferentes para satisfacer diferentes necesidades puede ser especialmente útil durante los tiempos difíciles.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14</a:t>
            </a:fld>
            <a:endParaRPr lang="en-US"/>
          </a:p>
        </p:txBody>
      </p:sp>
    </p:spTree>
    <p:extLst>
      <p:ext uri="{BB962C8B-B14F-4D97-AF65-F5344CB8AC3E}">
        <p14:creationId xmlns:p14="http://schemas.microsoft.com/office/powerpoint/2010/main" val="1699180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Ya</a:t>
            </a:r>
            <a:r>
              <a:rPr lang="es-ES" baseline="0" dirty="0"/>
              <a:t> sea que</a:t>
            </a:r>
            <a:r>
              <a:rPr lang="es-ES" dirty="0"/>
              <a:t> usted viva solo o sea parte de una familia, es importante desarrollar vínculos sociales positivos.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¿Cuáles son algunas de las maneras de cultivar relaciones sociales satisfactorias y significativas en su comunidad?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¿Puede nombrar algunas de interés especial para usted? (Espera respuesta)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(Grupos de vecinos, clubes de interés especial, pasatiempos, clases, voluntariado, tutoría, trabajo, iglesia o grupos escolares)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15</a:t>
            </a:fld>
            <a:endParaRPr lang="en-US"/>
          </a:p>
        </p:txBody>
      </p:sp>
    </p:spTree>
    <p:extLst>
      <p:ext uri="{BB962C8B-B14F-4D97-AF65-F5344CB8AC3E}">
        <p14:creationId xmlns:p14="http://schemas.microsoft.com/office/powerpoint/2010/main" val="2569883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Las conexiones positivas no ocurren automáticamente.</a:t>
            </a:r>
          </a:p>
          <a:p>
            <a:endParaRPr lang="es-ES" dirty="0"/>
          </a:p>
          <a:p>
            <a:r>
              <a:rPr lang="es-ES" dirty="0"/>
              <a:t>Entonces, ¿cómo creamos conexiones positivas en nuestra vida?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16</a:t>
            </a:fld>
            <a:endParaRPr lang="en-US"/>
          </a:p>
        </p:txBody>
      </p:sp>
    </p:spTree>
    <p:extLst>
      <p:ext uri="{BB962C8B-B14F-4D97-AF65-F5344CB8AC3E}">
        <p14:creationId xmlns:p14="http://schemas.microsoft.com/office/powerpoint/2010/main" val="4123339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Sólo con “mezclarse" en las reuniones sociales de forma regular aumenta la simpatía.</a:t>
            </a:r>
          </a:p>
          <a:p>
            <a:endParaRPr lang="es-ES" dirty="0"/>
          </a:p>
          <a:p>
            <a:r>
              <a:rPr lang="es-ES" dirty="0"/>
              <a:t>Cuantas más veces nos vemos, más conectados nos convertimos-esto se llama el "efecto de exposición".</a:t>
            </a:r>
          </a:p>
          <a:p>
            <a:endParaRPr lang="es-ES" dirty="0"/>
          </a:p>
          <a:p>
            <a:r>
              <a:rPr lang="es-ES" dirty="0"/>
              <a:t>Así que no se aleje de ese picnic o comida - “mezclarse" es el inicio de algunas amistades satisfactorias.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17</a:t>
            </a:fld>
            <a:endParaRPr lang="en-US"/>
          </a:p>
        </p:txBody>
      </p:sp>
    </p:spTree>
    <p:extLst>
      <p:ext uri="{BB962C8B-B14F-4D97-AF65-F5344CB8AC3E}">
        <p14:creationId xmlns:p14="http://schemas.microsoft.com/office/powerpoint/2010/main" val="1490893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ES" b="1" dirty="0"/>
              <a:t>Lea la diapositiva.</a:t>
            </a:r>
          </a:p>
          <a:p>
            <a:pPr lvl="0"/>
            <a:endParaRPr lang="es-ES" dirty="0"/>
          </a:p>
          <a:p>
            <a:pPr lvl="0"/>
            <a:r>
              <a:rPr lang="es-ES" dirty="0"/>
              <a:t>Formar una amistad comienza con el principio de que "el hombre que tiene amigos debe ser amistoso". Proverbios 18:24</a:t>
            </a:r>
          </a:p>
          <a:p>
            <a:pPr lvl="0"/>
            <a:endParaRPr lang="es-ES" dirty="0"/>
          </a:p>
          <a:p>
            <a:pPr lvl="0"/>
            <a:r>
              <a:rPr lang="es-ES" dirty="0"/>
              <a:t>Sonreír. Sé el primero en decir “¡hola!" Interésese verdaderamente en la otra persona.</a:t>
            </a:r>
          </a:p>
          <a:p>
            <a:pPr lvl="0"/>
            <a:endParaRPr lang="es-ES" dirty="0"/>
          </a:p>
          <a:p>
            <a:pPr lvl="0"/>
            <a:r>
              <a:rPr lang="es-ES" dirty="0"/>
              <a:t>Recuerde nombres y</a:t>
            </a:r>
            <a:r>
              <a:rPr lang="es-ES" baseline="0" dirty="0"/>
              <a:t> gustos</a:t>
            </a:r>
            <a:r>
              <a:rPr lang="es-ES" dirty="0"/>
              <a:t>. Ser curioso acerca de alguien ayuda a alejar el nerviosismo de ti mismo. Se un buen oyente.</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18</a:t>
            </a:fld>
            <a:endParaRPr lang="en-US"/>
          </a:p>
        </p:txBody>
      </p:sp>
    </p:spTree>
    <p:extLst>
      <p:ext uri="{BB962C8B-B14F-4D97-AF65-F5344CB8AC3E}">
        <p14:creationId xmlns:p14="http://schemas.microsoft.com/office/powerpoint/2010/main" val="3892453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Sea discreto en cuánto comparte cuando conoce a alguien por primera vez.</a:t>
            </a:r>
          </a:p>
          <a:p>
            <a:endParaRPr lang="es-ES" dirty="0"/>
          </a:p>
          <a:p>
            <a:r>
              <a:rPr lang="es-ES" dirty="0"/>
              <a:t>Comience con conversaciones suaves sobre comida, música o aficiones.</a:t>
            </a:r>
          </a:p>
          <a:p>
            <a:endParaRPr lang="es-ES" dirty="0"/>
          </a:p>
          <a:p>
            <a:r>
              <a:rPr lang="es-ES" dirty="0"/>
              <a:t>A medida que su amistad crece, las conversaciones pueden llegar a ser más profundas.</a:t>
            </a:r>
          </a:p>
          <a:p>
            <a:endParaRPr lang="es-ES" dirty="0"/>
          </a:p>
          <a:p>
            <a:r>
              <a:rPr lang="es-ES" dirty="0"/>
              <a:t>Tómese el tiempo para cultivar cada nivel de amistad.</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19</a:t>
            </a:fld>
            <a:endParaRPr lang="en-US"/>
          </a:p>
        </p:txBody>
      </p:sp>
    </p:spTree>
    <p:extLst>
      <p:ext uri="{BB962C8B-B14F-4D97-AF65-F5344CB8AC3E}">
        <p14:creationId xmlns:p14="http://schemas.microsoft.com/office/powerpoint/2010/main" val="378105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013104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Uno de los inconvenientes de los sitios sociales de Internet es que los participantes tienden a construir una identidad "virtual" desprovista de los matices y las señales no verbales presentes en los encuentros cara a cara.</a:t>
            </a:r>
          </a:p>
          <a:p>
            <a:endParaRPr lang="es-ES" dirty="0"/>
          </a:p>
          <a:p>
            <a:r>
              <a:rPr lang="es-ES" dirty="0"/>
              <a:t>Sea abierto, honesto y claro acerca de quién es usted y cuáles son sus intenciones.</a:t>
            </a:r>
          </a:p>
          <a:p>
            <a:endParaRPr lang="es-ES" dirty="0"/>
          </a:p>
          <a:p>
            <a:r>
              <a:rPr lang="es-ES" dirty="0"/>
              <a:t>Sea genuino.</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20</a:t>
            </a:fld>
            <a:endParaRPr lang="en-US"/>
          </a:p>
        </p:txBody>
      </p:sp>
    </p:spTree>
    <p:extLst>
      <p:ext uri="{BB962C8B-B14F-4D97-AF65-F5344CB8AC3E}">
        <p14:creationId xmlns:p14="http://schemas.microsoft.com/office/powerpoint/2010/main" val="2508172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Ningún amigo o ser querido puede satisfacer todas las necesidades o estar allí para usted en todo momento.</a:t>
            </a:r>
          </a:p>
          <a:p>
            <a:endParaRPr lang="es-ES" dirty="0"/>
          </a:p>
          <a:p>
            <a:r>
              <a:rPr lang="es-ES" dirty="0"/>
              <a:t>Mantenga su círculo social lo suficientemente amplio como para abrazar a amigos con diferentes personalidades y atributos.</a:t>
            </a:r>
          </a:p>
          <a:p>
            <a:endParaRPr lang="es-ES" dirty="0"/>
          </a:p>
          <a:p>
            <a:r>
              <a:rPr lang="es-ES" dirty="0"/>
              <a:t>Recuerde que los amigos no pueden leer su mente o estar de acuerdo con usted en todo.</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21</a:t>
            </a:fld>
            <a:endParaRPr lang="en-US"/>
          </a:p>
        </p:txBody>
      </p:sp>
    </p:spTree>
    <p:extLst>
      <p:ext uri="{BB962C8B-B14F-4D97-AF65-F5344CB8AC3E}">
        <p14:creationId xmlns:p14="http://schemas.microsoft.com/office/powerpoint/2010/main" val="1682215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Ingresar en una amistad significa aceptar a la persona entera. Nadie es perfecto.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Comprométase a aprender y crecer juntos. ¡No hay candidatos libres de problemas!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22</a:t>
            </a:fld>
            <a:endParaRPr lang="en-US"/>
          </a:p>
        </p:txBody>
      </p:sp>
    </p:spTree>
    <p:extLst>
      <p:ext uri="{BB962C8B-B14F-4D97-AF65-F5344CB8AC3E}">
        <p14:creationId xmlns:p14="http://schemas.microsoft.com/office/powerpoint/2010/main" val="4138296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Las experiencias compartidas, tales como nacimientos, bodas, viajes, tragedias, éxitos, enfermedades, comidas e incluso actividades cotidianas como caminar juntos o ir de compras agregan significado, recuerdos y valor a la vida.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23</a:t>
            </a:fld>
            <a:endParaRPr lang="en-US"/>
          </a:p>
        </p:txBody>
      </p:sp>
    </p:spTree>
    <p:extLst>
      <p:ext uri="{BB962C8B-B14F-4D97-AF65-F5344CB8AC3E}">
        <p14:creationId xmlns:p14="http://schemas.microsoft.com/office/powerpoint/2010/main" val="40772073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0" baseline="0" dirty="0"/>
          </a:p>
          <a:p>
            <a:r>
              <a:rPr lang="es-ES" b="0" baseline="0" dirty="0"/>
              <a:t>Manténgase amigo, incluso si hay obstáculos. Aprenda a perdonar.</a:t>
            </a:r>
          </a:p>
          <a:p>
            <a:endParaRPr lang="es-ES" b="0" baseline="0" dirty="0"/>
          </a:p>
          <a:p>
            <a:r>
              <a:rPr lang="es-ES" b="0" baseline="0" dirty="0"/>
              <a:t>¿Ha experimentado el perdón en una relación y creció aún más fuerte y saludable como resultado? (Espera respuesta)</a:t>
            </a:r>
          </a:p>
          <a:p>
            <a:endParaRPr lang="es-ES" b="0" baseline="0" dirty="0"/>
          </a:p>
          <a:p>
            <a:r>
              <a:rPr lang="es-ES" b="0" baseline="0" dirty="0"/>
              <a:t>Tenga discernimiento. A veces una relación malsana necesita ser identificada y terminada.</a:t>
            </a:r>
            <a:endParaRPr lang="en-US" b="0" baseline="0"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24</a:t>
            </a:fld>
            <a:endParaRPr lang="en-US"/>
          </a:p>
        </p:txBody>
      </p:sp>
    </p:spTree>
    <p:extLst>
      <p:ext uri="{BB962C8B-B14F-4D97-AF65-F5344CB8AC3E}">
        <p14:creationId xmlns:p14="http://schemas.microsoft.com/office/powerpoint/2010/main" val="31618041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En el séptimo día de la creación, Dios hizo un día especial de adoración y comunión consigo mismo, el Sábado.</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25</a:t>
            </a:fld>
            <a:endParaRPr lang="en-US"/>
          </a:p>
        </p:txBody>
      </p:sp>
    </p:spTree>
    <p:extLst>
      <p:ext uri="{BB962C8B-B14F-4D97-AF65-F5344CB8AC3E}">
        <p14:creationId xmlns:p14="http://schemas.microsoft.com/office/powerpoint/2010/main" val="1325627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b="0" dirty="0"/>
          </a:p>
          <a:p>
            <a:r>
              <a:rPr lang="es-ES" b="0" dirty="0"/>
              <a:t>El Sábado es también un tiempo especial reservado para la nutrición y la comunión espiritual entre sí.</a:t>
            </a:r>
          </a:p>
          <a:p>
            <a:endParaRPr lang="es-ES" b="0" dirty="0"/>
          </a:p>
          <a:p>
            <a:r>
              <a:rPr lang="es-ES" b="0" dirty="0"/>
              <a:t>La Biblia dice: "El que es sabio, prestará atención a estas cosas. Ellos entenderán [y experimentarán] la misericordia del Señor. "Salmos 107: 43.</a:t>
            </a:r>
            <a:endParaRPr lang="en-US" b="0"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26</a:t>
            </a:fld>
            <a:endParaRPr lang="en-US"/>
          </a:p>
        </p:txBody>
      </p:sp>
    </p:spTree>
    <p:extLst>
      <p:ext uri="{BB962C8B-B14F-4D97-AF65-F5344CB8AC3E}">
        <p14:creationId xmlns:p14="http://schemas.microsoft.com/office/powerpoint/2010/main" val="4089076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baseline="0" dirty="0"/>
              <a:t>Jesús enseñó a Sus discípulos la importancia de nutrir las relaciones bajo Su guía y en obediencia a Su Palabra: </a:t>
            </a:r>
            <a:r>
              <a:rPr lang="es-ES" sz="1200"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baseline="0" dirty="0"/>
              <a:t>Si el seguir a Dios y Su verdad trae división e incluso persecución de la familia o amigos, El proveerá.</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baseline="0" dirty="0"/>
              <a:t>Dios promete la fuerza del propósito, la consolación del Espíritu Santo y el consuelo de los hermanos en todas sus pruebas.</a:t>
            </a: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27</a:t>
            </a:fld>
            <a:endParaRPr lang="en-US"/>
          </a:p>
        </p:txBody>
      </p:sp>
    </p:spTree>
    <p:extLst>
      <p:ext uri="{BB962C8B-B14F-4D97-AF65-F5344CB8AC3E}">
        <p14:creationId xmlns:p14="http://schemas.microsoft.com/office/powerpoint/2010/main" val="1022665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¡Qué promesa increíble! ¡Dios nos hace miembros de su propia familia!</a:t>
            </a:r>
          </a:p>
          <a:p>
            <a:endParaRPr lang="es-ES" dirty="0"/>
          </a:p>
          <a:p>
            <a:r>
              <a:rPr lang="es-ES" dirty="0"/>
              <a:t>Los tesoros del cielo, una familia en Cristo y los principios prácticos para vivir una vida de libertad y alegría están a disposición de Sus seguidores.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28</a:t>
            </a:fld>
            <a:endParaRPr lang="en-US"/>
          </a:p>
        </p:txBody>
      </p:sp>
    </p:spTree>
    <p:extLst>
      <p:ext uri="{BB962C8B-B14F-4D97-AF65-F5344CB8AC3E}">
        <p14:creationId xmlns:p14="http://schemas.microsoft.com/office/powerpoint/2010/main" val="29122845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La Biblia compara a Sus seguidores con un cuerpo humano que funciona bien.</a:t>
            </a:r>
          </a:p>
          <a:p>
            <a:endParaRPr lang="es-ES" dirty="0"/>
          </a:p>
          <a:p>
            <a:r>
              <a:rPr lang="es-ES" dirty="0"/>
              <a:t>Las personas trabajan juntas mientras un cuerpo trabaja en conjunto.</a:t>
            </a:r>
          </a:p>
          <a:p>
            <a:endParaRPr lang="es-ES" dirty="0"/>
          </a:p>
          <a:p>
            <a:r>
              <a:rPr lang="es-ES" dirty="0"/>
              <a:t>Cada persona tiene un propósito y aporta una parte vital.</a:t>
            </a:r>
          </a:p>
          <a:p>
            <a:endParaRPr lang="es-ES" dirty="0"/>
          </a:p>
          <a:p>
            <a:r>
              <a:rPr lang="es-ES" dirty="0"/>
              <a:t>Dios siempre ha sido relacional: el Padre, el Hijo y el Espíritu Santo son Uno en unidad, amor y propósito.</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29</a:t>
            </a:fld>
            <a:endParaRPr lang="en-US"/>
          </a:p>
        </p:txBody>
      </p:sp>
    </p:spTree>
    <p:extLst>
      <p:ext uri="{BB962C8B-B14F-4D97-AF65-F5344CB8AC3E}">
        <p14:creationId xmlns:p14="http://schemas.microsoft.com/office/powerpoint/2010/main" val="4273912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b="1" dirty="0"/>
              <a:t>Presentador: Por favor, lea y estudie el guion que acompaña a este PowerPoint para preparar esta presentación.</a:t>
            </a:r>
          </a:p>
          <a:p>
            <a:endParaRPr lang="es-ES" b="1" dirty="0"/>
          </a:p>
          <a:p>
            <a:r>
              <a:rPr lang="es-ES" b="0" dirty="0"/>
              <a:t>¡Nos alegra que te hayas unido a nosotros! Nuestra discusión de hoy está en: </a:t>
            </a:r>
            <a:r>
              <a:rPr lang="es-ES" b="1" dirty="0"/>
              <a:t>Lea la diapositiva.</a:t>
            </a:r>
            <a:endParaRPr lang="en-US" b="1"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3</a:t>
            </a:fld>
            <a:endParaRPr lang="en-US"/>
          </a:p>
        </p:txBody>
      </p:sp>
    </p:spTree>
    <p:extLst>
      <p:ext uri="{BB962C8B-B14F-4D97-AF65-F5344CB8AC3E}">
        <p14:creationId xmlns:p14="http://schemas.microsoft.com/office/powerpoint/2010/main" val="9142357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Este es el plan de Dios para sanar, para devolver lo que puede estar</a:t>
            </a:r>
            <a:r>
              <a:rPr lang="es-ES" baseline="0" dirty="0"/>
              <a:t> rot</a:t>
            </a:r>
            <a:r>
              <a:rPr lang="es-ES" dirty="0"/>
              <a:t>o en nuestros hogares y vidas.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Él es la cabeza del cuerpo. Todos están invitados a su familia. Nadie se queda fuera de Su amorosa invitación.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Sus seguidores son llamados a cumplir Su propósito divino de amor y sanidad entre nosotros y con el mundo.</a:t>
            </a:r>
            <a:endParaRPr lang="en-US" dirty="0"/>
          </a:p>
        </p:txBody>
      </p:sp>
      <p:sp>
        <p:nvSpPr>
          <p:cNvPr id="4" name="Slide Number Placeholder 3"/>
          <p:cNvSpPr>
            <a:spLocks noGrp="1"/>
          </p:cNvSpPr>
          <p:nvPr>
            <p:ph type="sldNum" sz="quarter" idx="10"/>
          </p:nvPr>
        </p:nvSpPr>
        <p:spPr/>
        <p:txBody>
          <a:bodyPr/>
          <a:lstStyle/>
          <a:p>
            <a:fld id="{44C7BDEA-45CE-4F74-867E-93A4BB23631F}" type="slidenum">
              <a:rPr lang="en-US" smtClean="0"/>
              <a:pPr/>
              <a:t>30</a:t>
            </a:fld>
            <a:endParaRPr lang="en-US"/>
          </a:p>
        </p:txBody>
      </p:sp>
    </p:spTree>
    <p:extLst>
      <p:ext uri="{BB962C8B-B14F-4D97-AF65-F5344CB8AC3E}">
        <p14:creationId xmlns:p14="http://schemas.microsoft.com/office/powerpoint/2010/main" val="2041196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Dios fluye amor a nuestras vidas para que podamos amar a los demás.</a:t>
            </a:r>
          </a:p>
          <a:p>
            <a:endParaRPr lang="es-ES" dirty="0"/>
          </a:p>
          <a:p>
            <a:r>
              <a:rPr lang="es-ES" dirty="0"/>
              <a:t>Dios nunca está dormido, demasiado ocupado, o fuera de alcance.</a:t>
            </a:r>
          </a:p>
          <a:p>
            <a:endParaRPr lang="es-ES" dirty="0"/>
          </a:p>
          <a:p>
            <a:r>
              <a:rPr lang="es-ES" dirty="0"/>
              <a:t>No necesitas ir al teléfono, puedes ir directamente a Su trono y derramar la necesidad de tu corazón.</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31</a:t>
            </a:fld>
            <a:endParaRPr lang="en-US"/>
          </a:p>
        </p:txBody>
      </p:sp>
    </p:spTree>
    <p:extLst>
      <p:ext uri="{BB962C8B-B14F-4D97-AF65-F5344CB8AC3E}">
        <p14:creationId xmlns:p14="http://schemas.microsoft.com/office/powerpoint/2010/main" val="896979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La Palabra de Dios es "viva". Está viva con la presencia personal de Dios. </a:t>
            </a:r>
            <a:r>
              <a:rPr lang="es-ES" b="1" dirty="0"/>
              <a:t>Lea la diapositiva.</a:t>
            </a:r>
          </a:p>
          <a:p>
            <a:endParaRPr lang="es-ES" dirty="0"/>
          </a:p>
          <a:p>
            <a:r>
              <a:rPr lang="es-ES" dirty="0"/>
              <a:t>Él está esperando para tener una conversación y una amistad personal profunda y permanente con usted.</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32</a:t>
            </a:fld>
            <a:endParaRPr lang="en-US"/>
          </a:p>
        </p:txBody>
      </p:sp>
    </p:spTree>
    <p:extLst>
      <p:ext uri="{BB962C8B-B14F-4D97-AF65-F5344CB8AC3E}">
        <p14:creationId xmlns:p14="http://schemas.microsoft.com/office/powerpoint/2010/main" val="26449554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Lea la diapositiva.</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En este mundo hay amistades que fracasan y otras que fructifican. </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Pero hay un amigo que nunca te fallará.</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13E9362-1ED2-442F-A7E8-6FEF7F75E24A}" type="slidenum">
              <a:rPr lang="en-US" smtClean="0"/>
              <a:pPr/>
              <a:t>33</a:t>
            </a:fld>
            <a:endParaRPr lang="en-US"/>
          </a:p>
        </p:txBody>
      </p:sp>
    </p:spTree>
    <p:extLst>
      <p:ext uri="{BB962C8B-B14F-4D97-AF65-F5344CB8AC3E}">
        <p14:creationId xmlns:p14="http://schemas.microsoft.com/office/powerpoint/2010/main" val="471714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Jesús dice: </a:t>
            </a:r>
            <a:r>
              <a:rPr lang="es-ES" b="1" dirty="0"/>
              <a:t>Lea la diapositiva.</a:t>
            </a:r>
          </a:p>
          <a:p>
            <a:endParaRPr lang="es-ES" dirty="0"/>
          </a:p>
          <a:p>
            <a:r>
              <a:rPr lang="es-ES" dirty="0"/>
              <a:t>Él es </a:t>
            </a:r>
            <a:r>
              <a:rPr lang="es-ES" b="1" dirty="0"/>
              <a:t>perfecto</a:t>
            </a:r>
            <a:r>
              <a:rPr lang="es-ES" dirty="0"/>
              <a:t> en amor, </a:t>
            </a:r>
            <a:r>
              <a:rPr lang="es-ES" b="1" dirty="0"/>
              <a:t>presente</a:t>
            </a:r>
            <a:r>
              <a:rPr lang="es-ES" dirty="0"/>
              <a:t> en todo momento, y </a:t>
            </a:r>
            <a:r>
              <a:rPr lang="es-ES" b="1" dirty="0"/>
              <a:t>poderoso</a:t>
            </a:r>
            <a:r>
              <a:rPr lang="es-ES" dirty="0"/>
              <a:t> para salvar - eso es Jesús.</a:t>
            </a:r>
          </a:p>
          <a:p>
            <a:endParaRPr lang="es-ES" dirty="0"/>
          </a:p>
          <a:p>
            <a:r>
              <a:rPr lang="es-ES" dirty="0"/>
              <a:t>¿Lo aceptará como su Amigo y Guía y le permitirá cultivar relaciones saludables en su vida? Sólo levanta la mano conmigo. (Espera respuesta)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34</a:t>
            </a:fld>
            <a:endParaRPr lang="en-US"/>
          </a:p>
        </p:txBody>
      </p:sp>
    </p:spTree>
    <p:extLst>
      <p:ext uri="{BB962C8B-B14F-4D97-AF65-F5344CB8AC3E}">
        <p14:creationId xmlns:p14="http://schemas.microsoft.com/office/powerpoint/2010/main" val="777595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dirty="0"/>
              <a:t>¿Quién necesita amigos? ¡Todos los</a:t>
            </a:r>
            <a:r>
              <a:rPr lang="es-ES" b="0" baseline="0" dirty="0"/>
              <a:t> necesita</a:t>
            </a:r>
            <a:r>
              <a:rPr lang="es-ES" b="0" dirty="0"/>
              <a:t>mos! </a:t>
            </a: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dirty="0"/>
              <a:t>El tiempo que cultiva amistades es tiempo bien empleado. Los amigos no son perfectos, pero se preocupan y las relaciones son un medio importante para el crecimiento personal.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dirty="0"/>
              <a:t>¿Qué aprecia sobre una persona o personas que han influido en su vida? </a:t>
            </a:r>
            <a:r>
              <a:rPr lang="es-ES" b="1" dirty="0"/>
              <a:t>(Espera respuesta)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13E9362-1ED2-442F-A7E8-6FEF7F75E24A}" type="slidenum">
              <a:rPr lang="en-US" smtClean="0"/>
              <a:pPr/>
              <a:t>4</a:t>
            </a:fld>
            <a:endParaRPr lang="en-US"/>
          </a:p>
        </p:txBody>
      </p:sp>
    </p:spTree>
    <p:extLst>
      <p:ext uri="{BB962C8B-B14F-4D97-AF65-F5344CB8AC3E}">
        <p14:creationId xmlns:p14="http://schemas.microsoft.com/office/powerpoint/2010/main" val="1856309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Entre amigos podemos ser nosotros mismos. Nos reímos, jugamos y compartimos buenos y malos momentos juntos.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Nos volvemos a los amigos para </a:t>
            </a:r>
            <a:r>
              <a:rPr lang="es-ES" b="1" dirty="0"/>
              <a:t>consejo</a:t>
            </a:r>
            <a:r>
              <a:rPr lang="es-ES" dirty="0"/>
              <a:t> cuando estamos perplejos; </a:t>
            </a:r>
            <a:r>
              <a:rPr lang="es-ES" b="1" dirty="0"/>
              <a:t>coraje</a:t>
            </a:r>
            <a:r>
              <a:rPr lang="es-ES" dirty="0"/>
              <a:t> ante una crisis; y</a:t>
            </a:r>
            <a:r>
              <a:rPr lang="es-ES" b="1" dirty="0"/>
              <a:t> compasión </a:t>
            </a:r>
            <a:r>
              <a:rPr lang="es-ES" dirty="0"/>
              <a:t>cuando hemos fracasado.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Tales lazos íntimos tienen un profundo efecto sobre la estabilidad mental, física y emocional.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Si bien las verdaderas amistades no son ni instantáneas ni perfectas, ¡son necesarias para la madurez y la sabiduría!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Las amistades duraderas toman tiempo y requieren comprensión, perdón y espacio para crecer.</a:t>
            </a:r>
            <a:endParaRPr lang="en-US" dirty="0"/>
          </a:p>
          <a:p>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5</a:t>
            </a:fld>
            <a:endParaRPr lang="en-US"/>
          </a:p>
        </p:txBody>
      </p:sp>
    </p:spTree>
    <p:extLst>
      <p:ext uri="{BB962C8B-B14F-4D97-AF65-F5344CB8AC3E}">
        <p14:creationId xmlns:p14="http://schemas.microsoft.com/office/powerpoint/2010/main" val="2254401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¿Cuáles son algunos de los "resultados infelices de la vida auto-enfocada"? (Espera respuesta)</a:t>
            </a:r>
          </a:p>
          <a:p>
            <a:endParaRPr lang="es-ES" dirty="0"/>
          </a:p>
          <a:p>
            <a:r>
              <a:rPr lang="es-ES" dirty="0"/>
              <a:t>¡Las amistades nos ayudan a protegernos de vivir solo</a:t>
            </a:r>
            <a:r>
              <a:rPr lang="es-ES" baseline="0" dirty="0"/>
              <a:t> para</a:t>
            </a:r>
            <a:r>
              <a:rPr lang="es-ES" dirty="0"/>
              <a:t> nosotros mismos y en nuestros problemas!</a:t>
            </a:r>
          </a:p>
          <a:p>
            <a:endParaRPr lang="es-ES" dirty="0"/>
          </a:p>
          <a:p>
            <a:r>
              <a:rPr lang="es-ES" dirty="0"/>
              <a:t>En nuestro mundo en línea, las "amistades" pueden ser grandes en números pero pequeñas en profundidad real. Proverbios 27:10 nos dice que en tiempos de necesidad un vecino que está cerca es mejor que un hermano que está lejos!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6</a:t>
            </a:fld>
            <a:endParaRPr lang="en-US"/>
          </a:p>
        </p:txBody>
      </p:sp>
    </p:spTree>
    <p:extLst>
      <p:ext uri="{BB962C8B-B14F-4D97-AF65-F5344CB8AC3E}">
        <p14:creationId xmlns:p14="http://schemas.microsoft.com/office/powerpoint/2010/main" val="2145881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kern="1200" dirty="0">
                <a:solidFill>
                  <a:schemeClr val="tx1"/>
                </a:solidFill>
                <a:ea typeface="+mn-ea"/>
                <a:cs typeface="+mn-cs"/>
              </a:rPr>
              <a:t>¿Cuáles son otras razones por las que son importantes las reuniones familiares, reunirse con amigos y participar en actividades religiosas, comunitarias y laborales especiales? (Espera respuesta)</a:t>
            </a:r>
          </a:p>
          <a:p>
            <a:endParaRPr lang="es-ES" sz="1200" kern="1200" dirty="0">
              <a:solidFill>
                <a:schemeClr val="tx1"/>
              </a:solidFill>
              <a:ea typeface="+mn-ea"/>
              <a:cs typeface="+mn-cs"/>
            </a:endParaRPr>
          </a:p>
          <a:p>
            <a:r>
              <a:rPr lang="es-ES" sz="1200" b="1" kern="1200" dirty="0">
                <a:solidFill>
                  <a:schemeClr val="tx1"/>
                </a:solidFill>
                <a:ea typeface="+mn-ea"/>
                <a:cs typeface="+mn-cs"/>
              </a:rPr>
              <a:t>Lea la diapositiva.</a:t>
            </a:r>
          </a:p>
          <a:p>
            <a:endParaRPr lang="es-ES" sz="1200" kern="1200" dirty="0">
              <a:solidFill>
                <a:schemeClr val="tx1"/>
              </a:solidFill>
              <a:ea typeface="+mn-ea"/>
              <a:cs typeface="+mn-cs"/>
            </a:endParaRPr>
          </a:p>
          <a:p>
            <a:r>
              <a:rPr lang="es-ES" sz="1200" kern="1200" dirty="0">
                <a:solidFill>
                  <a:schemeClr val="tx1"/>
                </a:solidFill>
                <a:ea typeface="+mn-ea"/>
                <a:cs typeface="+mn-cs"/>
              </a:rPr>
              <a:t>Las conexiones sociales proporcionan una oportunidad para intercambiar opiniones, intercambiar ideas y quizás prestar un oído o un hombro de apoyo.</a:t>
            </a:r>
            <a:endParaRPr lang="en-US" sz="1200" kern="1200" dirty="0">
              <a:solidFill>
                <a:schemeClr val="tx1"/>
              </a:solidFill>
              <a:ea typeface="+mn-ea"/>
              <a:cs typeface="+mn-cs"/>
            </a:endParaRPr>
          </a:p>
          <a:p>
            <a:endParaRPr lang="en-US" sz="1200" kern="1200" dirty="0">
              <a:solidFill>
                <a:schemeClr val="tx1"/>
              </a:solidFill>
              <a:ea typeface="+mn-ea"/>
              <a:cs typeface="+mn-cs"/>
            </a:endParaRPr>
          </a:p>
          <a:p>
            <a:endParaRPr lang="en-US" sz="1200" kern="1200" dirty="0">
              <a:solidFill>
                <a:schemeClr val="tx1"/>
              </a:solidFill>
              <a:ea typeface="+mn-ea"/>
              <a:cs typeface="+mn-cs"/>
            </a:endParaRPr>
          </a:p>
          <a:p>
            <a:endParaRPr lang="en-US" sz="1200" kern="120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504B8052-902D-4748-B992-EB3679C4BE33}" type="slidenum">
              <a:rPr lang="en-US" smtClean="0"/>
              <a:pPr/>
              <a:t>7</a:t>
            </a:fld>
            <a:endParaRPr lang="en-US"/>
          </a:p>
        </p:txBody>
      </p:sp>
    </p:spTree>
    <p:extLst>
      <p:ext uri="{BB962C8B-B14F-4D97-AF65-F5344CB8AC3E}">
        <p14:creationId xmlns:p14="http://schemas.microsoft.com/office/powerpoint/2010/main" val="613991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b="1" dirty="0"/>
              <a:t>Lea la diapositiva.</a:t>
            </a:r>
          </a:p>
          <a:p>
            <a:endParaRPr lang="es-ES" dirty="0"/>
          </a:p>
          <a:p>
            <a:r>
              <a:rPr lang="es-ES" dirty="0"/>
              <a:t>Un tiempo tranquilo es genial; pero el aislamiento social está relacionada con la depresión y el deterioro cognitivo.</a:t>
            </a:r>
          </a:p>
          <a:p>
            <a:endParaRPr lang="es-ES" dirty="0"/>
          </a:p>
          <a:p>
            <a:r>
              <a:rPr lang="es-ES" dirty="0"/>
              <a:t>Un estudio, que examinó datos de más de 309.000 personas, encontró que la falta de relaciones fuertes aumentaba el riesgo de muerte prematura por todas las causas en un 50%.</a:t>
            </a:r>
          </a:p>
          <a:p>
            <a:endParaRPr lang="es-ES" dirty="0"/>
          </a:p>
          <a:p>
            <a:r>
              <a:rPr lang="es-ES" dirty="0"/>
              <a:t>Esto significó un efecto sobre el riesgo de mortalidad aproximadamente comparable al fumar hasta 15 cigarrillos al día, y mayor que la obesidad y la inactividad física.</a:t>
            </a:r>
          </a:p>
          <a:p>
            <a:endParaRPr lang="es-ES" dirty="0"/>
          </a:p>
          <a:p>
            <a:endParaRPr lang="es-ES" dirty="0"/>
          </a:p>
          <a:p>
            <a:r>
              <a:rPr lang="es-ES" dirty="0"/>
              <a:t>Relaciones sociales y riesgo de mortalidad: una revisión meta-analítica.</a:t>
            </a:r>
          </a:p>
          <a:p>
            <a:r>
              <a:rPr lang="es-ES" dirty="0" err="1"/>
              <a:t>Holt-Lunstad</a:t>
            </a:r>
            <a:r>
              <a:rPr lang="es-ES" dirty="0"/>
              <a:t> J, Smith TB, </a:t>
            </a:r>
            <a:r>
              <a:rPr lang="es-ES" dirty="0" err="1"/>
              <a:t>Layton</a:t>
            </a:r>
            <a:r>
              <a:rPr lang="es-ES" dirty="0"/>
              <a:t> JB.</a:t>
            </a:r>
          </a:p>
          <a:p>
            <a:r>
              <a:rPr lang="es-ES" dirty="0" err="1"/>
              <a:t>PLoS</a:t>
            </a:r>
            <a:r>
              <a:rPr lang="es-ES" dirty="0"/>
              <a:t> </a:t>
            </a:r>
            <a:r>
              <a:rPr lang="es-ES" dirty="0" err="1"/>
              <a:t>Med</a:t>
            </a:r>
            <a:r>
              <a:rPr lang="es-ES" dirty="0"/>
              <a:t>. 2010 27 de julio; 7 (7): Revisión.</a:t>
            </a:r>
            <a:endParaRPr lang="en-US" dirty="0"/>
          </a:p>
        </p:txBody>
      </p:sp>
      <p:sp>
        <p:nvSpPr>
          <p:cNvPr id="4" name="Slide Number Placeholder 3"/>
          <p:cNvSpPr>
            <a:spLocks noGrp="1"/>
          </p:cNvSpPr>
          <p:nvPr>
            <p:ph type="sldNum" sz="quarter" idx="10"/>
          </p:nvPr>
        </p:nvSpPr>
        <p:spPr/>
        <p:txBody>
          <a:bodyPr/>
          <a:lstStyle/>
          <a:p>
            <a:fld id="{504B8052-902D-4748-B992-EB3679C4BE33}" type="slidenum">
              <a:rPr lang="en-US" smtClean="0"/>
              <a:pPr/>
              <a:t>8</a:t>
            </a:fld>
            <a:endParaRPr lang="en-US"/>
          </a:p>
        </p:txBody>
      </p:sp>
    </p:spTree>
    <p:extLst>
      <p:ext uri="{BB962C8B-B14F-4D97-AF65-F5344CB8AC3E}">
        <p14:creationId xmlns:p14="http://schemas.microsoft.com/office/powerpoint/2010/main" val="4040210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b="1" kern="1200" dirty="0">
                <a:solidFill>
                  <a:schemeClr val="tx1"/>
                </a:solidFill>
                <a:ea typeface="+mn-ea"/>
                <a:cs typeface="+mn-cs"/>
              </a:rPr>
              <a:t>Leer la diapositiva</a:t>
            </a:r>
          </a:p>
          <a:p>
            <a:endParaRPr lang="es-ES" sz="1200" kern="1200" dirty="0">
              <a:solidFill>
                <a:schemeClr val="tx1"/>
              </a:solidFill>
              <a:ea typeface="+mn-ea"/>
              <a:cs typeface="+mn-cs"/>
            </a:endParaRPr>
          </a:p>
          <a:p>
            <a:r>
              <a:rPr lang="es-ES" sz="1200" kern="1200" dirty="0">
                <a:solidFill>
                  <a:schemeClr val="tx1"/>
                </a:solidFill>
                <a:ea typeface="+mn-ea"/>
                <a:cs typeface="+mn-cs"/>
              </a:rPr>
              <a:t>Conexiones sociales como estas no sólo nos dan placer, sino que también influyen en nuestra salud a largo plazo en formas tan poderosas como el sueño adecuado, una buena dieta y no fumar.</a:t>
            </a:r>
          </a:p>
          <a:p>
            <a:endParaRPr lang="es-ES" sz="1200" kern="1200" dirty="0">
              <a:solidFill>
                <a:schemeClr val="tx1"/>
              </a:solidFill>
              <a:ea typeface="+mn-ea"/>
              <a:cs typeface="+mn-cs"/>
            </a:endParaRPr>
          </a:p>
          <a:p>
            <a:r>
              <a:rPr lang="es-ES" sz="1200" kern="1200" dirty="0">
                <a:solidFill>
                  <a:schemeClr val="tx1"/>
                </a:solidFill>
                <a:ea typeface="+mn-ea"/>
                <a:cs typeface="+mn-cs"/>
              </a:rPr>
              <a:t>Muchos estudios muestran que las personas que tienen relaciones satisfactorias con la familia, los amigos y su comunidad son más felices, tienen menos problemas de salud y viven más tiempo.</a:t>
            </a:r>
          </a:p>
          <a:p>
            <a:endParaRPr lang="es-ES" sz="1200" kern="1200" dirty="0">
              <a:solidFill>
                <a:schemeClr val="tx1"/>
              </a:solidFill>
              <a:ea typeface="+mn-ea"/>
              <a:cs typeface="+mn-cs"/>
            </a:endParaRPr>
          </a:p>
          <a:p>
            <a:r>
              <a:rPr lang="es-ES" sz="1200" kern="1200" dirty="0">
                <a:solidFill>
                  <a:schemeClr val="tx1"/>
                </a:solidFill>
                <a:ea typeface="+mn-ea"/>
                <a:cs typeface="+mn-cs"/>
              </a:rPr>
              <a:t>Es natural que las amistades y las relaciones sociales evolucionen con el tiempo.</a:t>
            </a:r>
          </a:p>
          <a:p>
            <a:endParaRPr lang="es-ES" sz="1200" kern="1200" dirty="0">
              <a:solidFill>
                <a:schemeClr val="tx1"/>
              </a:solidFill>
              <a:ea typeface="+mn-ea"/>
              <a:cs typeface="+mn-cs"/>
            </a:endParaRPr>
          </a:p>
          <a:p>
            <a:r>
              <a:rPr lang="es-ES" sz="1200" kern="1200" dirty="0">
                <a:solidFill>
                  <a:schemeClr val="tx1"/>
                </a:solidFill>
                <a:ea typeface="+mn-ea"/>
                <a:cs typeface="+mn-cs"/>
              </a:rPr>
              <a:t>Hay un tiempo para "dejar ir" las relaciones que no apoyan el cambio y el crecimiento, y un tiempo para formar otras que alientan nuevas y mejores opciones en la vida.</a:t>
            </a:r>
            <a:endParaRPr lang="en-US" sz="1200" kern="1200" dirty="0">
              <a:solidFill>
                <a:schemeClr val="tx1"/>
              </a:solidFill>
              <a:ea typeface="+mn-ea"/>
              <a:cs typeface="+mn-cs"/>
            </a:endParaRPr>
          </a:p>
          <a:p>
            <a:endParaRPr lang="en-US" sz="1200" kern="1200" dirty="0">
              <a:solidFill>
                <a:schemeClr val="tx1"/>
              </a:solidFill>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504B8052-902D-4748-B992-EB3679C4BE33}" type="slidenum">
              <a:rPr lang="en-US" smtClean="0"/>
              <a:pPr/>
              <a:t>9</a:t>
            </a:fld>
            <a:endParaRPr lang="en-US"/>
          </a:p>
        </p:txBody>
      </p:sp>
    </p:spTree>
    <p:extLst>
      <p:ext uri="{BB962C8B-B14F-4D97-AF65-F5344CB8AC3E}">
        <p14:creationId xmlns:p14="http://schemas.microsoft.com/office/powerpoint/2010/main" val="1805491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2E125A4-AA0E-4E66-877C-876BC5B989C5}"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E125A4-AA0E-4E66-877C-876BC5B989C5}"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E125A4-AA0E-4E66-877C-876BC5B989C5}"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70443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87752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244805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546532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14060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467726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786957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84305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E125A4-AA0E-4E66-877C-876BC5B989C5}"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03922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45714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032285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0709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E125A4-AA0E-4E66-877C-876BC5B989C5}"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2E125A4-AA0E-4E66-877C-876BC5B989C5}" type="datetimeFigureOut">
              <a:rPr lang="en-US" smtClean="0"/>
              <a:pPr/>
              <a:t>7/9/18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2E125A4-AA0E-4E66-877C-876BC5B989C5}" type="datetimeFigureOut">
              <a:rPr lang="en-US" smtClean="0"/>
              <a:pPr/>
              <a:t>7/9/18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E125A4-AA0E-4E66-877C-876BC5B989C5}" type="datetimeFigureOut">
              <a:rPr lang="en-US" smtClean="0"/>
              <a:pPr/>
              <a:t>7/9/18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E125A4-AA0E-4E66-877C-876BC5B989C5}" type="datetimeFigureOut">
              <a:rPr lang="en-US" smtClean="0"/>
              <a:pPr/>
              <a:t>7/9/18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E125A4-AA0E-4E66-877C-876BC5B989C5}" type="datetimeFigureOut">
              <a:rPr lang="en-US" smtClean="0"/>
              <a:pPr/>
              <a:t>7/9/18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E125A4-AA0E-4E66-877C-876BC5B989C5}" type="datetimeFigureOut">
              <a:rPr lang="en-US" smtClean="0"/>
              <a:pPr/>
              <a:t>7/9/18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75000"/>
              </a:schemeClr>
            </a:gs>
            <a:gs pos="50000">
              <a:schemeClr val="accent1"/>
            </a:gs>
            <a:gs pos="100000">
              <a:schemeClr val="accent1">
                <a:lumMod val="5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E125A4-AA0E-4E66-877C-876BC5B989C5}" type="datetimeFigureOut">
              <a:rPr lang="en-US" smtClean="0"/>
              <a:pPr/>
              <a:t>7/9/18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5F3382-50E3-46EB-8351-A577A9F4635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3333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D01189-8B30-4E05-96B3-7DD719531753}" type="datetimeFigureOut">
              <a:rPr lang="en-US" smtClean="0">
                <a:solidFill>
                  <a:prstClr val="white">
                    <a:tint val="75000"/>
                  </a:prstClr>
                </a:solidFill>
              </a:rPr>
              <a:pPr/>
              <a:t>7/9/18</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6677476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685800" y="4267200"/>
            <a:ext cx="7772400" cy="1754326"/>
          </a:xfrm>
          <a:prstGeom prst="rect">
            <a:avLst/>
          </a:prstGeom>
        </p:spPr>
        <p:txBody>
          <a:bodyPr wrap="square">
            <a:spAutoFit/>
          </a:bodyPr>
          <a:lstStyle/>
          <a:p>
            <a:pPr algn="ctr"/>
            <a:r>
              <a:rPr lang="es-CR" dirty="0">
                <a:solidFill>
                  <a:prstClr val="white"/>
                </a:solidFill>
                <a:ea typeface="Arial" charset="0"/>
                <a:cs typeface="Arial" charset="0"/>
              </a:rPr>
              <a:t>Las imágenes usadas en las diapositivas son parte de la presentación y no deben ser usadas fuera de ese contexto, o independientemente, a menos que sea para promover el evento, y no revendidas solas como parte de una librería de imágenes.  Las imágenes son © </a:t>
            </a:r>
            <a:r>
              <a:rPr lang="es-CR" dirty="0" err="1">
                <a:solidFill>
                  <a:prstClr val="white"/>
                </a:solidFill>
                <a:ea typeface="Arial" charset="0"/>
                <a:cs typeface="Arial" charset="0"/>
              </a:rPr>
              <a:t>Alamy</a:t>
            </a:r>
            <a:r>
              <a:rPr lang="es-CR" dirty="0">
                <a:solidFill>
                  <a:prstClr val="white"/>
                </a:solidFill>
                <a:ea typeface="Arial" charset="0"/>
                <a:cs typeface="Arial" charset="0"/>
              </a:rPr>
              <a:t> y las plantillas de las presentaciones y contenido son © MISDA, cualquier otro uso requiere permiso escrito de ambas partes.</a:t>
            </a:r>
          </a:p>
        </p:txBody>
      </p:sp>
      <p:sp>
        <p:nvSpPr>
          <p:cNvPr id="7" name="Title 2"/>
          <p:cNvSpPr>
            <a:spLocks noGrp="1"/>
          </p:cNvSpPr>
          <p:nvPr>
            <p:ph type="ctrTitle"/>
          </p:nvPr>
        </p:nvSpPr>
        <p:spPr>
          <a:xfrm>
            <a:off x="453258" y="2337936"/>
            <a:ext cx="8233542" cy="1846754"/>
          </a:xfrm>
        </p:spPr>
        <p:txBody>
          <a:bodyPr>
            <a:normAutofit/>
          </a:bodyPr>
          <a:lstStyle/>
          <a:p>
            <a:r>
              <a:rPr lang="en-US" sz="4000" dirty="0" err="1">
                <a:latin typeface="Arial" charset="0"/>
                <a:ea typeface="Arial" charset="0"/>
                <a:cs typeface="Arial" charset="0"/>
              </a:rPr>
              <a:t>Imágenes</a:t>
            </a:r>
            <a:r>
              <a:rPr lang="en-US" sz="4000" dirty="0">
                <a:latin typeface="Arial" charset="0"/>
                <a:ea typeface="Arial" charset="0"/>
                <a:cs typeface="Arial" charset="0"/>
              </a:rPr>
              <a:t> © Alamy</a:t>
            </a:r>
            <a:br>
              <a:rPr lang="en-US" sz="6000" dirty="0">
                <a:latin typeface="Arial" charset="0"/>
                <a:ea typeface="Arial" charset="0"/>
                <a:cs typeface="Arial" charset="0"/>
              </a:rPr>
            </a:br>
            <a:r>
              <a:rPr lang="en-US" sz="3200" dirty="0">
                <a:latin typeface="Arial" charset="0"/>
                <a:ea typeface="Arial" charset="0"/>
                <a:cs typeface="Arial" charset="0"/>
              </a:rPr>
              <a:t>www.alamy.com</a:t>
            </a:r>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9"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latin typeface="Arial" charset="0"/>
                <a:ea typeface="Arial" charset="0"/>
                <a:cs typeface="Arial" charset="0"/>
              </a:rPr>
              <a:t>®</a:t>
            </a:r>
            <a:endParaRPr lang="en-US" sz="1600" dirty="0">
              <a:solidFill>
                <a:prstClr val="black"/>
              </a:solidFill>
              <a:latin typeface="Arial" charset="0"/>
              <a:ea typeface="Arial" charset="0"/>
              <a:cs typeface="Arial" charset="0"/>
            </a:endParaRPr>
          </a:p>
        </p:txBody>
      </p:sp>
    </p:spTree>
    <p:extLst>
      <p:ext uri="{BB962C8B-B14F-4D97-AF65-F5344CB8AC3E}">
        <p14:creationId xmlns:p14="http://schemas.microsoft.com/office/powerpoint/2010/main" val="2572341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A3E20E-A68F-3F4C-AC1F-F5CCDE5BB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ED5297-A6E6-494F-99FB-656D7DD0E5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EB32F1-03BD-E747-AC5C-A38F1E874E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311F7D-521A-1342-A7FE-A68E4854B7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33007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FBB268-ABE4-C64D-B0FA-89DB7DEA4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15796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8E1A55-BAB6-2341-BCDF-6E2B07E692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59728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E7C0862-930F-2E4E-BEA4-8C494F6915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42260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D3542B-A329-F549-9C6A-309A021A1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5B6CF8-B60A-EB45-ABB1-0E246E3251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C0AFE6-5896-ED4A-9B57-586E6040B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1754326"/>
          </a:xfrm>
          <a:prstGeom prst="rect">
            <a:avLst/>
          </a:prstGeom>
        </p:spPr>
        <p:txBody>
          <a:bodyPr wrap="square">
            <a:spAutoFit/>
          </a:bodyPr>
          <a:lstStyle/>
          <a:p>
            <a:r>
              <a:rPr lang="es-CR" dirty="0">
                <a:solidFill>
                  <a:prstClr val="white"/>
                </a:solidFill>
              </a:rPr>
              <a:t>Los textos bíblicos usados en las presentaciones de </a:t>
            </a:r>
            <a:r>
              <a:rPr lang="es-CR" b="1" i="1" dirty="0">
                <a:solidFill>
                  <a:prstClr val="white"/>
                </a:solidFill>
              </a:rPr>
              <a:t>Viviendo en Balance</a:t>
            </a:r>
            <a:r>
              <a:rPr lang="es-CR" dirty="0">
                <a:solidFill>
                  <a:prstClr val="white"/>
                </a:solidFill>
              </a:rPr>
              <a:t> son tomadas de Biblias de uso público sin restricciones de derechos de autor en los Estados Unidos. Todas las citas han sido tomadas de la Reina Valera Revisada de 1960 (RVR60).</a:t>
            </a:r>
          </a:p>
          <a:p>
            <a:r>
              <a:rPr lang="es-CR" dirty="0">
                <a:solidFill>
                  <a:prstClr val="white"/>
                </a:solidFill>
              </a:rPr>
              <a:t>Cualquier texto bíblico sin cita, son paráfrasis del autor de alguna otra versión. </a:t>
            </a:r>
            <a:endParaRPr lang="es-CR" dirty="0">
              <a:solidFill>
                <a:prstClr val="white"/>
              </a:solidFill>
              <a:ea typeface="Arial" charset="0"/>
              <a:cs typeface="Arial" charset="0"/>
            </a:endParaRPr>
          </a:p>
        </p:txBody>
      </p:sp>
    </p:spTree>
    <p:extLst>
      <p:ext uri="{BB962C8B-B14F-4D97-AF65-F5344CB8AC3E}">
        <p14:creationId xmlns:p14="http://schemas.microsoft.com/office/powerpoint/2010/main" val="32590979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37BE24-6E8E-3B47-9212-E6A4952D5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3EAC18-FB83-1D48-BFC1-2D6F58021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604DAA-2B82-8A48-9573-246F3E9C8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4B265A-6A8C-524C-98F5-BC8FC481D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87CC07-FC69-9344-AAD2-60CE62475D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0274B0-A3B4-4449-AEE7-0AF5265622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9F4D43-7167-9542-AB3C-7AAF792AA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844763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5F02D6-9B19-B748-AF0C-B0BB0B0D4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8031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67352A-7283-D54D-95E4-6DD3B6D333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85402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B3A20D-4F9D-1E4E-B392-7F086079CC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05713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670CAE-4B13-D440-B6E6-DCE3382D16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1718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2CA675-9BD4-5343-AF1F-2BD090738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01440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0AD825-F07B-3E42-81FB-5121B525F8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B95A5A-DE75-7C4F-87A8-5FA4AC9BD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0D3FE8-A077-B84F-A67F-954EA363A1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72E33DE-3C80-9143-AAC9-C8285B47C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87543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FF402D-7E64-BA42-B925-CBB0856D1A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87796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B755AF-D25B-AB4A-8FFB-98738CC65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DBEE92-FE15-ED45-9636-336172128D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996C04-2C6C-D842-BD59-C1D161B55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87644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EF8872-0246-0E48-AD1F-27B17C758C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8080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AD1776-3CCF-D143-B879-9EA10B99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819039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4E1AFC5-D1BB-4576-9D7B-61F51C5BF7FE}">
  <ds:schemaRefs>
    <ds:schemaRef ds:uri="http://schemas.microsoft.com/sharepoint/v3/contenttype/forms"/>
  </ds:schemaRefs>
</ds:datastoreItem>
</file>

<file path=customXml/itemProps2.xml><?xml version="1.0" encoding="utf-8"?>
<ds:datastoreItem xmlns:ds="http://schemas.openxmlformats.org/officeDocument/2006/customXml" ds:itemID="{8F41C03F-CF51-4D86-9F02-51EA706FE2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3d8973d-8316-407a-8e30-0fccab978384"/>
    <ds:schemaRef ds:uri="9b1224cd-25dc-4b65-9ab8-cd20bb625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4BC379-9E19-44BB-BFE3-517BD7BE0B40}">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2344</TotalTime>
  <Words>1937</Words>
  <Application>Microsoft Macintosh PowerPoint</Application>
  <PresentationFormat>On-screen Show (4:3)</PresentationFormat>
  <Paragraphs>231</Paragraphs>
  <Slides>34</Slides>
  <Notes>34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34</vt:i4>
      </vt:variant>
    </vt:vector>
  </HeadingPairs>
  <TitlesOfParts>
    <vt:vector size="38" baseType="lpstr">
      <vt:lpstr>Arial</vt:lpstr>
      <vt:lpstr>Calibri</vt:lpstr>
      <vt:lpstr>Office Theme</vt:lpstr>
      <vt:lpstr>1_Office Theme</vt:lpstr>
      <vt:lpstr>Imágenes © Alamy www.alamy.com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vgriffin</dc:creator>
  <cp:lastModifiedBy>Eric Pletcher</cp:lastModifiedBy>
  <cp:revision>154</cp:revision>
  <dcterms:created xsi:type="dcterms:W3CDTF">2014-11-24T20:00:54Z</dcterms:created>
  <dcterms:modified xsi:type="dcterms:W3CDTF">2018-07-10T03:25:26Z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