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1"/>
  </p:notesMasterIdLst>
  <p:sldIdLst>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51"/>
    <p:restoredTop sz="69085" autoAdjust="0"/>
  </p:normalViewPr>
  <p:slideViewPr>
    <p:cSldViewPr>
      <p:cViewPr varScale="1">
        <p:scale>
          <a:sx n="84" d="100"/>
          <a:sy n="84" d="100"/>
        </p:scale>
        <p:origin x="200" y="170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89E3B9-1850-4BBB-A954-007EA7891FF6}" type="datetimeFigureOut">
              <a:rPr lang="en-US" smtClean="0"/>
              <a:pPr/>
              <a:t>7/15/18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5C9D9B-C381-410E-91A6-B6994C142620}" type="slidenum">
              <a:rPr lang="en-US" smtClean="0"/>
              <a:pPr/>
              <a:t>‹#›</a:t>
            </a:fld>
            <a:endParaRPr lang="en-US"/>
          </a:p>
        </p:txBody>
      </p:sp>
    </p:spTree>
    <p:extLst>
      <p:ext uri="{BB962C8B-B14F-4D97-AF65-F5344CB8AC3E}">
        <p14:creationId xmlns:p14="http://schemas.microsoft.com/office/powerpoint/2010/main" val="3685803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endParaRPr lang="en-US" b="0" dirty="0"/>
          </a:p>
          <a:p>
            <a:endParaRPr lang="en-US" b="0" baseline="0" dirty="0">
              <a:solidFill>
                <a:srgbClr val="C00000"/>
              </a:solidFill>
            </a:endParaRPr>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364119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baseline="0" dirty="0"/>
              <a:t>Lea la diapositiva.</a:t>
            </a:r>
          </a:p>
          <a:p>
            <a:endParaRPr lang="es-ES" baseline="0" dirty="0"/>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143074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Estamos diseñados para relacionarnos.</a:t>
            </a:r>
          </a:p>
          <a:p>
            <a:endParaRPr lang="es-ES" dirty="0"/>
          </a:p>
          <a:p>
            <a:r>
              <a:rPr lang="es-ES" dirty="0"/>
              <a:t>Construir relaciones saludables ayuda a: </a:t>
            </a:r>
            <a:r>
              <a:rPr lang="es-ES" b="1" dirty="0"/>
              <a:t>Lea la diapositiva.</a:t>
            </a:r>
          </a:p>
          <a:p>
            <a:endParaRPr lang="es-ES" dirty="0"/>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928187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baseline="0" dirty="0"/>
              <a:t>Lea la diapositiva.</a:t>
            </a:r>
          </a:p>
          <a:p>
            <a:endParaRPr lang="es-ES" baseline="0" dirty="0"/>
          </a:p>
          <a:p>
            <a:r>
              <a:rPr lang="es-ES" b="1" baseline="0" dirty="0"/>
              <a:t>¡DETENGASE!</a:t>
            </a:r>
          </a:p>
          <a:p>
            <a:endParaRPr lang="es-ES" baseline="0" dirty="0"/>
          </a:p>
          <a:p>
            <a:r>
              <a:rPr lang="es-ES" baseline="0" dirty="0"/>
              <a:t>Tenga cuidado de evitar tener demasiada </a:t>
            </a:r>
            <a:r>
              <a:rPr lang="es-ES" b="1" baseline="0" dirty="0"/>
              <a:t>H</a:t>
            </a:r>
            <a:r>
              <a:rPr lang="es-ES" baseline="0" dirty="0"/>
              <a:t>ambre, </a:t>
            </a:r>
            <a:r>
              <a:rPr lang="es-ES" b="1" baseline="0" dirty="0"/>
              <a:t>E</a:t>
            </a:r>
            <a:r>
              <a:rPr lang="es-ES" baseline="0" dirty="0"/>
              <a:t>nojo o </a:t>
            </a:r>
            <a:r>
              <a:rPr lang="es-ES" b="1" baseline="0" dirty="0"/>
              <a:t>A</a:t>
            </a:r>
            <a:r>
              <a:rPr lang="es-ES" baseline="0" dirty="0"/>
              <a:t>nsiedad, </a:t>
            </a:r>
            <a:r>
              <a:rPr lang="es-ES" b="1" baseline="0" dirty="0"/>
              <a:t>S</a:t>
            </a:r>
            <a:r>
              <a:rPr lang="es-ES" baseline="0" dirty="0"/>
              <a:t>oledad o </a:t>
            </a:r>
            <a:r>
              <a:rPr lang="es-ES" b="1" baseline="0" dirty="0"/>
              <a:t>C</a:t>
            </a:r>
            <a:r>
              <a:rPr lang="es-ES" baseline="0" dirty="0"/>
              <a:t>ansancio!</a:t>
            </a:r>
          </a:p>
          <a:p>
            <a:endParaRPr lang="en-US" baseline="0" dirty="0"/>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768381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¿Le gustaría tener</a:t>
            </a:r>
            <a:r>
              <a:rPr lang="es-ES" baseline="0" dirty="0"/>
              <a:t> </a:t>
            </a:r>
            <a:r>
              <a:rPr lang="es-ES" dirty="0"/>
              <a:t>poder y sabiduría para el viaje de la vida?</a:t>
            </a:r>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118005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baseline="0" dirty="0"/>
              <a:t>Lea la diapositiva.</a:t>
            </a:r>
          </a:p>
          <a:p>
            <a:endParaRPr lang="es-ES" baseline="0" dirty="0"/>
          </a:p>
          <a:p>
            <a:r>
              <a:rPr lang="es-ES" baseline="0" dirty="0"/>
              <a:t>Libre en el interior.</a:t>
            </a:r>
          </a:p>
          <a:p>
            <a:endParaRPr lang="es-ES" baseline="0" dirty="0"/>
          </a:p>
          <a:p>
            <a:r>
              <a:rPr lang="es-ES" baseline="0" dirty="0"/>
              <a:t>Usted fue diseñado para la alegría, la fuerza y la libertad.</a:t>
            </a:r>
          </a:p>
          <a:p>
            <a:endParaRPr lang="es-ES" baseline="0" dirty="0"/>
          </a:p>
          <a:p>
            <a:r>
              <a:rPr lang="es-ES" baseline="0" dirty="0"/>
              <a:t>Libre de depresión, amargura, ira y adicciones.</a:t>
            </a:r>
          </a:p>
          <a:p>
            <a:endParaRPr lang="es-ES" baseline="0" dirty="0"/>
          </a:p>
          <a:p>
            <a:r>
              <a:rPr lang="es-ES" baseline="0" dirty="0"/>
              <a:t>Libre de aprender, perdonar, crecer y ganar poder sobre tu vida.</a:t>
            </a:r>
          </a:p>
          <a:p>
            <a:endParaRPr lang="es-ES" baseline="0" dirty="0"/>
          </a:p>
          <a:p>
            <a:r>
              <a:rPr lang="es-ES" baseline="0" dirty="0"/>
              <a:t>¿Quieres esa libertad? (Espera respuesta)</a:t>
            </a:r>
          </a:p>
          <a:p>
            <a:endParaRPr lang="es-ES" baseline="0" dirty="0"/>
          </a:p>
          <a:p>
            <a:r>
              <a:rPr lang="es-ES" baseline="0" dirty="0"/>
              <a:t>Esa libertad puede ser suya haciendo la elección cada día para permitir que Dios trabaje en tu vida un día a la vez.</a:t>
            </a:r>
            <a:endParaRPr lang="en-US" baseline="0" dirty="0"/>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823247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Dios sabe cómo librarte de la tentación.</a:t>
            </a:r>
          </a:p>
          <a:p>
            <a:endParaRPr lang="es-ES" dirty="0"/>
          </a:p>
          <a:p>
            <a:r>
              <a:rPr lang="es-ES" dirty="0"/>
              <a:t>¿Te gustaría esa liberación?</a:t>
            </a:r>
          </a:p>
          <a:p>
            <a:endParaRPr lang="es-ES" dirty="0"/>
          </a:p>
          <a:p>
            <a:r>
              <a:rPr lang="es-ES" dirty="0"/>
              <a:t>Él le ayudará a perseverar, dejar de fumar para siempre y construir una nueva vida, una vida sin las cadenas de la adicción.</a:t>
            </a:r>
          </a:p>
          <a:p>
            <a:endParaRPr lang="es-ES" dirty="0"/>
          </a:p>
          <a:p>
            <a:r>
              <a:rPr lang="es-ES" dirty="0"/>
              <a:t>Si este es tu deseo, por favor ponte de pie. (Espera respuesta)</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274758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260844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Presentador: Por favor, lea y estudie el guion que acompaña a este PowerPoint para preparar esta presentación.</a:t>
            </a:r>
          </a:p>
          <a:p>
            <a:endParaRPr lang="es-ES" b="1" dirty="0"/>
          </a:p>
          <a:p>
            <a:r>
              <a:rPr lang="es-ES" b="1" dirty="0"/>
              <a:t>Lea la diapositiva.</a:t>
            </a:r>
          </a:p>
          <a:p>
            <a:endParaRPr lang="es-ES" dirty="0"/>
          </a:p>
          <a:p>
            <a:r>
              <a:rPr lang="es-ES" dirty="0"/>
              <a:t>El tabaco mata a unas 1300 personas cada día.</a:t>
            </a:r>
          </a:p>
          <a:p>
            <a:r>
              <a:rPr lang="es-ES" dirty="0"/>
              <a:t>Eso es como si 4 aviones Boeing 747 se estrellaran cada día.</a:t>
            </a:r>
          </a:p>
          <a:p>
            <a:endParaRPr lang="es-ES" dirty="0"/>
          </a:p>
          <a:p>
            <a:r>
              <a:rPr lang="es-ES" dirty="0"/>
              <a:t>¿Está pensando en dejar de fumar, o se pregunta cómo ayudar a alguien que quiere dejar de fumar?</a:t>
            </a:r>
          </a:p>
          <a:p>
            <a:endParaRPr lang="es-ES" dirty="0"/>
          </a:p>
          <a:p>
            <a:r>
              <a:rPr lang="es-ES" dirty="0"/>
              <a:t>7 de cada 10 fumadores expresan el deseo de dejar de fumar.</a:t>
            </a:r>
          </a:p>
          <a:p>
            <a:endParaRPr lang="es-ES" dirty="0"/>
          </a:p>
          <a:p>
            <a:r>
              <a:rPr lang="es-ES" dirty="0"/>
              <a:t>¿Por qué puede ser tan difícil dejar de fumar?</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906481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Los efectos iniciales de los fármacos incluyen las hormonas elevadas del estrés y la dopamina, que trabajan juntas para aumentar la energía y producir una "elevación" rápida.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nicotina es altamente adictiva y cambia rápidamente el cerebro alterando la función del neurotransmisor, especialmente la dopamina.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dopamina está vinculada a sentimientos de alegría y felicidad, así como de aprendizaje y motivación.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Cuando la nicotina se detiene, deja el sistema después de 30 horas de la última dosis.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Pero los circuitos de dopamina se alteran debido a la adicción, por lo que las actividades normales no encienden los mismos sentimientos agradables.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Debido a que la química del cerebro toma tiempo para volver a la normalidad, la recaída puede ocurrir.</a:t>
            </a:r>
            <a:endParaRPr lang="en-US" b="1" baseline="0" dirty="0"/>
          </a:p>
          <a:p>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483327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 la </a:t>
            </a:r>
            <a:r>
              <a:rPr lang="en-US" b="1" dirty="0" err="1"/>
              <a:t>diapositiva</a:t>
            </a:r>
            <a:r>
              <a:rPr lang="en-US" b="1" dirty="0"/>
              <a:t>.</a:t>
            </a:r>
          </a:p>
          <a:p>
            <a:endParaRPr lang="en-US" b="1" dirty="0"/>
          </a:p>
          <a:p>
            <a:r>
              <a:rPr lang="es-ES" b="0" dirty="0"/>
              <a:t>Miles de personas dejan de fumar todos los días.</a:t>
            </a:r>
          </a:p>
          <a:p>
            <a:endParaRPr lang="es-ES" b="0" dirty="0"/>
          </a:p>
          <a:p>
            <a:r>
              <a:rPr lang="es-ES" b="0" dirty="0"/>
              <a:t>Y usted también puede!</a:t>
            </a:r>
            <a:endParaRPr lang="en-US" b="0" dirty="0"/>
          </a:p>
        </p:txBody>
      </p:sp>
      <p:sp>
        <p:nvSpPr>
          <p:cNvPr id="4" name="Slide Number Placeholder 3"/>
          <p:cNvSpPr>
            <a:spLocks noGrp="1"/>
          </p:cNvSpPr>
          <p:nvPr>
            <p:ph type="sldNum" sz="quarter" idx="10"/>
          </p:nvPr>
        </p:nvSpPr>
        <p:spPr/>
        <p:txBody>
          <a:bodyPr/>
          <a:lstStyle/>
          <a:p>
            <a:fld id="{1B1B771E-A832-45C4-9CA1-65C9B79AA93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677188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(Nota: frustra los antojos de azúcar y merienda)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Los alimentos vegetales son ricos en antioxidantes y nutrientes que reparan el daño celular y mejoran la circulación.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621762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nicotina, el alcohol y la cafeína se llaman el "trío de malos hábitos" porque se refuerzan mutuamente.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Las comidas altas en fibra proporcionan energía y calma y ayudan a romper el "terrible trío" de la adicción.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Cuando coma mejor, se sentirá mejor y tendrá la energía para tomar mejores decisiones.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901584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El ejercicio reduce el deseo de fumar y mucho más: Lea la diapositiva.</a:t>
            </a:r>
          </a:p>
          <a:p>
            <a:endParaRPr lang="es-ES" dirty="0"/>
          </a:p>
          <a:p>
            <a:r>
              <a:rPr lang="es-ES" dirty="0"/>
              <a:t>El ejercicio aumenta la dopamina y otros productos químicos en el cerebro relacionados con sentirse bien, aumentar la motivación e impulsar mejores opciones.</a:t>
            </a:r>
          </a:p>
          <a:p>
            <a:endParaRPr lang="es-ES" dirty="0"/>
          </a:p>
          <a:p>
            <a:r>
              <a:rPr lang="es-ES" dirty="0"/>
              <a:t>El ejercicio reduce el estrés, la depresión y la ansiedad; Mejora el estado de ánimo, el bienestar y el procesamiento mental; También aumenta el poder de aprendizaje.</a:t>
            </a:r>
          </a:p>
          <a:p>
            <a:endParaRPr lang="es-ES" dirty="0"/>
          </a:p>
          <a:p>
            <a:r>
              <a:rPr lang="es-ES" dirty="0"/>
              <a:t>El ejercicio reduce los síntomas de abstinencia y el deseo de fumar.</a:t>
            </a:r>
          </a:p>
          <a:p>
            <a:endParaRPr lang="es-ES" dirty="0"/>
          </a:p>
          <a:p>
            <a:r>
              <a:rPr lang="es-ES" dirty="0"/>
              <a:t>El ejercicio mejora la recuperación y reduce el riesgo de aumentar de peso.</a:t>
            </a:r>
          </a:p>
          <a:p>
            <a:endParaRPr lang="es-ES" dirty="0"/>
          </a:p>
          <a:p>
            <a:r>
              <a:rPr lang="es-ES" dirty="0"/>
              <a:t>Tome una caminata enérgica de diez minutos después de cada comida para darle energía y ayudar a frenar los antojos de tabaco.</a:t>
            </a:r>
          </a:p>
          <a:p>
            <a:endParaRPr lang="es-ES" dirty="0"/>
          </a:p>
          <a:p>
            <a:r>
              <a:rPr lang="es-ES" dirty="0"/>
              <a:t>(Fuentes: </a:t>
            </a:r>
            <a:r>
              <a:rPr lang="es-ES" dirty="0" err="1"/>
              <a:t>Ratey</a:t>
            </a:r>
            <a:r>
              <a:rPr lang="es-ES" dirty="0"/>
              <a:t> J. Guía del Usuario para el Cerebro (Nueva York, NY: </a:t>
            </a:r>
            <a:r>
              <a:rPr lang="es-ES" dirty="0" err="1"/>
              <a:t>Vintage</a:t>
            </a:r>
            <a:r>
              <a:rPr lang="es-ES" dirty="0"/>
              <a:t> </a:t>
            </a:r>
            <a:r>
              <a:rPr lang="es-ES" dirty="0" err="1"/>
              <a:t>Books</a:t>
            </a:r>
            <a:r>
              <a:rPr lang="es-ES" dirty="0"/>
              <a:t>, 2002).</a:t>
            </a:r>
          </a:p>
          <a:p>
            <a:r>
              <a:rPr lang="es-ES" dirty="0"/>
              <a:t>Efecto de una corta sesión de ejercicio sobre los síntomas de abstinencia del tabaco y el deseo de fumar. </a:t>
            </a:r>
            <a:r>
              <a:rPr lang="es-ES" dirty="0" err="1"/>
              <a:t>Ussher</a:t>
            </a:r>
            <a:r>
              <a:rPr lang="es-ES" dirty="0"/>
              <a:t> M, et al. Gestión de Resultados 2001: 157 (4) 66-72.</a:t>
            </a:r>
          </a:p>
          <a:p>
            <a:r>
              <a:rPr lang="es-ES" dirty="0"/>
              <a:t>El estrés percibido, dejar de fumar y fumar recaída. Cohen S, </a:t>
            </a:r>
            <a:r>
              <a:rPr lang="es-ES" dirty="0" err="1"/>
              <a:t>Lichtenstein</a:t>
            </a:r>
            <a:r>
              <a:rPr lang="es-ES" dirty="0"/>
              <a:t> E. </a:t>
            </a:r>
            <a:r>
              <a:rPr lang="es-ES" dirty="0" err="1"/>
              <a:t>Health</a:t>
            </a:r>
            <a:r>
              <a:rPr lang="es-ES" dirty="0"/>
              <a:t> </a:t>
            </a:r>
            <a:r>
              <a:rPr lang="es-ES" dirty="0" err="1"/>
              <a:t>Psychol</a:t>
            </a:r>
            <a:r>
              <a:rPr lang="es-ES" dirty="0"/>
              <a:t> 1990: 9 (4) 466 - 78.</a:t>
            </a:r>
          </a:p>
          <a:p>
            <a:r>
              <a:rPr lang="es-ES" dirty="0" err="1"/>
              <a:t>Ratey</a:t>
            </a:r>
            <a:r>
              <a:rPr lang="es-ES" dirty="0"/>
              <a:t> J. Guía del Usuario para el Cerebro; Efecto de una corta sesión de ejercicio sobre los síntomas de abstinencia del tabaco y el deseo de fumar. </a:t>
            </a:r>
            <a:r>
              <a:rPr lang="es-ES" dirty="0" err="1"/>
              <a:t>Ussher</a:t>
            </a:r>
            <a:r>
              <a:rPr lang="es-ES" dirty="0"/>
              <a:t> M, et al. Gestión de Resultados 2001: 157 (4) 66-72.)</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876555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Tomar tiempo para el descanso mental y físico es un arma importante contra la recaída.</a:t>
            </a:r>
          </a:p>
          <a:p>
            <a:endParaRPr lang="es-ES" dirty="0"/>
          </a:p>
          <a:p>
            <a:r>
              <a:rPr lang="es-ES" dirty="0"/>
              <a:t>La respiración profunda o los ejercicios de estiramiento pueden calmar el cuerpo y la mente en medio de un día estresante.</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868429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7AB1F37-8C54-49C7-9983-ABA5C7D75948}" type="datetimeFigureOut">
              <a:rPr lang="en-US" smtClean="0"/>
              <a:pPr/>
              <a:t>7/15/18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AB1F37-8C54-49C7-9983-ABA5C7D75948}" type="datetimeFigureOut">
              <a:rPr lang="en-US" smtClean="0"/>
              <a:pPr/>
              <a:t>7/15/18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AB1F37-8C54-49C7-9983-ABA5C7D75948}" type="datetimeFigureOut">
              <a:rPr lang="en-US" smtClean="0"/>
              <a:pPr/>
              <a:t>7/15/18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00546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67622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04964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9013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16281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50008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907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5892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AB1F37-8C54-49C7-9983-ABA5C7D75948}" type="datetimeFigureOut">
              <a:rPr lang="en-US" smtClean="0"/>
              <a:pPr/>
              <a:t>7/15/18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96285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14039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84254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9564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AB1F37-8C54-49C7-9983-ABA5C7D75948}" type="datetimeFigureOut">
              <a:rPr lang="en-US" smtClean="0"/>
              <a:pPr/>
              <a:t>7/15/18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AB1F37-8C54-49C7-9983-ABA5C7D75948}" type="datetimeFigureOut">
              <a:rPr lang="en-US" smtClean="0"/>
              <a:pPr/>
              <a:t>7/15/18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AB1F37-8C54-49C7-9983-ABA5C7D75948}" type="datetimeFigureOut">
              <a:rPr lang="en-US" smtClean="0"/>
              <a:pPr/>
              <a:t>7/15/18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AB1F37-8C54-49C7-9983-ABA5C7D75948}" type="datetimeFigureOut">
              <a:rPr lang="en-US" smtClean="0"/>
              <a:pPr/>
              <a:t>7/15/18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AB1F37-8C54-49C7-9983-ABA5C7D75948}" type="datetimeFigureOut">
              <a:rPr lang="en-US" smtClean="0"/>
              <a:pPr/>
              <a:t>7/15/18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AB1F37-8C54-49C7-9983-ABA5C7D75948}" type="datetimeFigureOut">
              <a:rPr lang="en-US" smtClean="0"/>
              <a:pPr/>
              <a:t>7/15/18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AB1F37-8C54-49C7-9983-ABA5C7D75948}" type="datetimeFigureOut">
              <a:rPr lang="en-US" smtClean="0"/>
              <a:pPr/>
              <a:t>7/15/18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00">
                <a:alpha val="95000"/>
              </a:srgbClr>
            </a:gs>
            <a:gs pos="39999">
              <a:schemeClr val="tx2">
                <a:lumMod val="50000"/>
              </a:schemeClr>
            </a:gs>
            <a:gs pos="70000">
              <a:schemeClr val="tx2">
                <a:lumMod val="75000"/>
              </a:schemeClr>
            </a:gs>
            <a:gs pos="88000">
              <a:schemeClr val="accent1">
                <a:lumMod val="60000"/>
                <a:lumOff val="40000"/>
              </a:schemeClr>
            </a:gs>
            <a:gs pos="100000">
              <a:schemeClr val="accent1">
                <a:lumMod val="50000"/>
              </a:schemeClr>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AB1F37-8C54-49C7-9983-ABA5C7D75948}" type="datetimeFigureOut">
              <a:rPr lang="en-US" smtClean="0"/>
              <a:pPr/>
              <a:t>7/15/18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079E91-1633-420B-B3E8-161164B638D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99"/>
            </a:gs>
            <a:gs pos="30000">
              <a:srgbClr val="0033CC"/>
            </a:gs>
            <a:gs pos="70000">
              <a:srgbClr val="000099"/>
            </a:gs>
            <a:gs pos="100000">
              <a:srgbClr val="0105BB"/>
            </a:gs>
          </a:gsLst>
          <a:lin ang="135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2D9556-9206-4D1A-BB7E-7283FDB66C0C}" type="datetimeFigureOut">
              <a:rPr lang="en-US" smtClean="0">
                <a:solidFill>
                  <a:prstClr val="black">
                    <a:tint val="75000"/>
                  </a:prstClr>
                </a:solidFill>
              </a:rPr>
              <a:pPr/>
              <a:t>7/15/18</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07677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5"/>
          <p:cNvSpPr/>
          <p:nvPr/>
        </p:nvSpPr>
        <p:spPr>
          <a:xfrm>
            <a:off x="685800" y="4267200"/>
            <a:ext cx="7772400" cy="1754326"/>
          </a:xfrm>
          <a:prstGeom prst="rect">
            <a:avLst/>
          </a:prstGeom>
        </p:spPr>
        <p:txBody>
          <a:bodyPr wrap="square">
            <a:spAutoFit/>
          </a:bodyPr>
          <a:lstStyle/>
          <a:p>
            <a:r>
              <a:rPr lang="es-CR" dirty="0">
                <a:solidFill>
                  <a:prstClr val="white"/>
                </a:solidFill>
                <a:ea typeface="Arial" charset="0"/>
                <a:cs typeface="Arial" charset="0"/>
              </a:rPr>
              <a:t>Las imágenes usadas en las diapositivas son parte de la presentación y no deben ser usadas fuera de ese contexto, o independientemente, a menos que sea para promover el evento, y no revendidas solas como parte de una librería de imágenes.  Las imágenes son © </a:t>
            </a:r>
            <a:r>
              <a:rPr lang="es-CR" dirty="0" err="1">
                <a:solidFill>
                  <a:prstClr val="white"/>
                </a:solidFill>
                <a:ea typeface="Arial" charset="0"/>
                <a:cs typeface="Arial" charset="0"/>
              </a:rPr>
              <a:t>Alamy</a:t>
            </a:r>
            <a:r>
              <a:rPr lang="es-CR" dirty="0">
                <a:solidFill>
                  <a:prstClr val="white"/>
                </a:solidFill>
                <a:ea typeface="Arial" charset="0"/>
                <a:cs typeface="Arial" charset="0"/>
              </a:rPr>
              <a:t> y las plantillas de las presentaciones y contenido son © MISDA, cualquier otro uso requiere permiso escrito de ambas partes.</a:t>
            </a:r>
          </a:p>
        </p:txBody>
      </p:sp>
      <p:sp>
        <p:nvSpPr>
          <p:cNvPr id="7" name="Title 2"/>
          <p:cNvSpPr>
            <a:spLocks noGrp="1"/>
          </p:cNvSpPr>
          <p:nvPr>
            <p:ph type="ctrTitle"/>
          </p:nvPr>
        </p:nvSpPr>
        <p:spPr>
          <a:xfrm>
            <a:off x="453258" y="2337936"/>
            <a:ext cx="8233542" cy="1846754"/>
          </a:xfrm>
        </p:spPr>
        <p:txBody>
          <a:bodyPr>
            <a:normAutofit/>
          </a:bodyPr>
          <a:lstStyle/>
          <a:p>
            <a:r>
              <a:rPr lang="en-US" sz="4000" dirty="0" err="1">
                <a:latin typeface="Arial" charset="0"/>
                <a:ea typeface="Arial" charset="0"/>
                <a:cs typeface="Arial" charset="0"/>
              </a:rPr>
              <a:t>Imágenes</a:t>
            </a:r>
            <a:r>
              <a:rPr lang="en-US" sz="4000" dirty="0">
                <a:latin typeface="Arial" charset="0"/>
                <a:ea typeface="Arial" charset="0"/>
                <a:cs typeface="Arial" charset="0"/>
              </a:rPr>
              <a:t> © Alamy</a:t>
            </a:r>
            <a:br>
              <a:rPr lang="en-US" sz="6000" dirty="0">
                <a:latin typeface="Arial" charset="0"/>
                <a:ea typeface="Arial" charset="0"/>
                <a:cs typeface="Arial" charset="0"/>
              </a:rPr>
            </a:br>
            <a:r>
              <a:rPr lang="en-US" sz="3200" dirty="0">
                <a:latin typeface="Arial" charset="0"/>
                <a:ea typeface="Arial" charset="0"/>
                <a:cs typeface="Arial" charset="0"/>
              </a:rPr>
              <a:t>www.alamy.com</a:t>
            </a:r>
          </a:p>
        </p:txBody>
      </p:sp>
      <p:pic>
        <p:nvPicPr>
          <p:cNvPr id="8" name="Picture 7"/>
          <p:cNvPicPr>
            <a:picLocks noChangeAspect="1"/>
          </p:cNvPicPr>
          <p:nvPr/>
        </p:nvPicPr>
        <p:blipFill>
          <a:blip r:embed="rId4" cstate="print">
            <a:extLst>
              <a:ext uri="{BEBA8EAE-BF5A-486C-A8C5-ECC9F3942E4B}">
                <a14:imgProps xmlns:a14="http://schemas.microsoft.com/office/drawing/2010/main">
                  <a14:imgLayer r:embed="rId5">
                    <a14:imgEffect>
                      <a14:backgroundRemoval t="9455" b="91636" l="1502" r="96847">
                        <a14:foregroundMark x1="42643" y1="41455" x2="42643" y2="41455"/>
                        <a14:foregroundMark x1="14114" y1="55273" x2="14114" y2="55273"/>
                        <a14:foregroundMark x1="85886" y1="59273" x2="85886" y2="59273"/>
                        <a14:foregroundMark x1="23123" y1="34545" x2="23123" y2="34545"/>
                      </a14:backgroundRemoval>
                    </a14:imgEffect>
                  </a14:imgLayer>
                </a14:imgProps>
              </a:ext>
            </a:extLst>
          </a:blip>
          <a:stretch>
            <a:fillRect/>
          </a:stretch>
        </p:blipFill>
        <p:spPr>
          <a:xfrm>
            <a:off x="3276600" y="1276885"/>
            <a:ext cx="2590800" cy="1069774"/>
          </a:xfrm>
          <a:prstGeom prst="rect">
            <a:avLst/>
          </a:prstGeom>
        </p:spPr>
      </p:pic>
      <p:sp>
        <p:nvSpPr>
          <p:cNvPr id="9" name="Title 2"/>
          <p:cNvSpPr txBox="1">
            <a:spLocks/>
          </p:cNvSpPr>
          <p:nvPr/>
        </p:nvSpPr>
        <p:spPr>
          <a:xfrm>
            <a:off x="5584058" y="1726678"/>
            <a:ext cx="435742" cy="4408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a:solidFill>
                  <a:prstClr val="black"/>
                </a:solidFill>
                <a:latin typeface="Arial" charset="0"/>
                <a:ea typeface="Arial" charset="0"/>
                <a:cs typeface="Arial" charset="0"/>
              </a:rPr>
              <a:t>®</a:t>
            </a:r>
            <a:endParaRPr lang="en-US" sz="1600" dirty="0">
              <a:solidFill>
                <a:prstClr val="black"/>
              </a:solidFill>
              <a:latin typeface="Arial" charset="0"/>
              <a:ea typeface="Arial" charset="0"/>
              <a:cs typeface="Arial" charset="0"/>
            </a:endParaRPr>
          </a:p>
        </p:txBody>
      </p:sp>
    </p:spTree>
    <p:extLst>
      <p:ext uri="{BB962C8B-B14F-4D97-AF65-F5344CB8AC3E}">
        <p14:creationId xmlns:p14="http://schemas.microsoft.com/office/powerpoint/2010/main" val="33053177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A602B76-876D-3A43-90BE-C7B9913689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7467708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A7BA235-B99F-6B4E-B9A5-E6ADBD0D9C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706663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E13AEAE-E575-2F49-B198-AE1665ABB7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312851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EC33948-6A34-5E4C-900F-B82D361C1D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388202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1D0794F-8FF1-2344-BA3A-2C4374FD1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281805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717A32A-F9D1-334D-8909-192B18D37E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921324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Rectangle 9"/>
          <p:cNvSpPr/>
          <p:nvPr/>
        </p:nvSpPr>
        <p:spPr>
          <a:xfrm>
            <a:off x="914400" y="2286000"/>
            <a:ext cx="7391400" cy="1754326"/>
          </a:xfrm>
          <a:prstGeom prst="rect">
            <a:avLst/>
          </a:prstGeom>
        </p:spPr>
        <p:txBody>
          <a:bodyPr wrap="square">
            <a:spAutoFit/>
          </a:bodyPr>
          <a:lstStyle/>
          <a:p>
            <a:r>
              <a:rPr lang="es-CR" dirty="0">
                <a:solidFill>
                  <a:prstClr val="white"/>
                </a:solidFill>
              </a:rPr>
              <a:t>Los textos bíblicos usados en las presentaciones de </a:t>
            </a:r>
            <a:r>
              <a:rPr lang="es-CR" b="1" i="1" dirty="0">
                <a:solidFill>
                  <a:prstClr val="white"/>
                </a:solidFill>
              </a:rPr>
              <a:t>Viviendo en Balance</a:t>
            </a:r>
            <a:r>
              <a:rPr lang="es-CR" dirty="0">
                <a:solidFill>
                  <a:prstClr val="white"/>
                </a:solidFill>
              </a:rPr>
              <a:t> son tomadas de Biblias de uso público sin restricciones de derechos de autor en los Estados Unidos. Todas las citas han sido tomadas de la Reina Valera Revisada de 1960 (RVR60).</a:t>
            </a:r>
          </a:p>
          <a:p>
            <a:r>
              <a:rPr lang="es-CR" dirty="0">
                <a:solidFill>
                  <a:prstClr val="white"/>
                </a:solidFill>
              </a:rPr>
              <a:t>Cualquier texto bíblico sin cita, son paráfrasis del autor de alguna otra versión. </a:t>
            </a:r>
            <a:endParaRPr lang="es-CR" dirty="0">
              <a:solidFill>
                <a:prstClr val="white"/>
              </a:solidFill>
              <a:ea typeface="Arial" charset="0"/>
              <a:cs typeface="Arial" charset="0"/>
            </a:endParaRPr>
          </a:p>
        </p:txBody>
      </p:sp>
    </p:spTree>
    <p:extLst>
      <p:ext uri="{BB962C8B-B14F-4D97-AF65-F5344CB8AC3E}">
        <p14:creationId xmlns:p14="http://schemas.microsoft.com/office/powerpoint/2010/main" val="3357619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733DF4C-374C-AE4C-B420-41460C49E7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419851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BA96754-009F-0449-B49F-200BB9B6E0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123476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F5C552C-2C5F-E844-8B21-6D39CB4747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309146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97685BE-8037-8641-B195-4A4BD824B8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531172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1D083B2-61D4-4244-9319-07A5D3373B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3470238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F7330F8-947B-9E4A-B4AE-2D31EDA98F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9023468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ECD8DA8-25DE-7243-B813-D3F0B70A4C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9128777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492E06408ADEE41BF0B67F14AB15500" ma:contentTypeVersion="9" ma:contentTypeDescription="Create a new document." ma:contentTypeScope="" ma:versionID="72ed82b64911a7369b5a56d320e07570">
  <xsd:schema xmlns:xsd="http://www.w3.org/2001/XMLSchema" xmlns:xs="http://www.w3.org/2001/XMLSchema" xmlns:p="http://schemas.microsoft.com/office/2006/metadata/properties" xmlns:ns1="http://schemas.microsoft.com/sharepoint/v3" xmlns:ns2="b3d8973d-8316-407a-8e30-0fccab978384" xmlns:ns3="9b1224cd-25dc-4b65-9ab8-cd20bb625383" targetNamespace="http://schemas.microsoft.com/office/2006/metadata/properties" ma:root="true" ma:fieldsID="7cf185fc82ea8dd4cb979d0f375f72ee" ns1:_="" ns2:_="" ns3:_="">
    <xsd:import namespace="http://schemas.microsoft.com/sharepoint/v3"/>
    <xsd:import namespace="b3d8973d-8316-407a-8e30-0fccab978384"/>
    <xsd:import namespace="9b1224cd-25dc-4b65-9ab8-cd20bb625383"/>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AutoTag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d8973d-8316-407a-8e30-0fccab97838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b1224cd-25dc-4b65-9ab8-cd20bb625383"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AutoTags" ma:index="14"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B5A6A6-B78F-4302-81C7-9EAD7B394DD8}">
  <ds:schemaRefs>
    <ds:schemaRef ds:uri="http://purl.org/dc/dcmitype/"/>
    <ds:schemaRef ds:uri="http://schemas.microsoft.com/office/infopath/2007/PartnerControls"/>
    <ds:schemaRef ds:uri="http://purl.org/dc/elements/1.1/"/>
    <ds:schemaRef ds:uri="http://schemas.microsoft.com/office/2006/metadata/properties"/>
    <ds:schemaRef ds:uri="b3d8973d-8316-407a-8e30-0fccab978384"/>
    <ds:schemaRef ds:uri="http://purl.org/dc/terms/"/>
    <ds:schemaRef ds:uri="http://schemas.microsoft.com/office/2006/documentManagement/typ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1FB2380-40FB-4EDD-97FE-398F3D84466D}">
  <ds:schemaRefs>
    <ds:schemaRef ds:uri="http://schemas.microsoft.com/sharepoint/v3/contenttype/forms"/>
  </ds:schemaRefs>
</ds:datastoreItem>
</file>

<file path=customXml/itemProps3.xml><?xml version="1.0" encoding="utf-8"?>
<ds:datastoreItem xmlns:ds="http://schemas.openxmlformats.org/officeDocument/2006/customXml" ds:itemID="{29241082-0F85-42F4-BEE8-24D9C5BAA8DF}"/>
</file>

<file path=docProps/app.xml><?xml version="1.0" encoding="utf-8"?>
<Properties xmlns="http://schemas.openxmlformats.org/officeDocument/2006/extended-properties" xmlns:vt="http://schemas.openxmlformats.org/officeDocument/2006/docPropsVTypes">
  <TotalTime>2448</TotalTime>
  <Words>968</Words>
  <Application>Microsoft Macintosh PowerPoint</Application>
  <PresentationFormat>On-screen Show (4:3)</PresentationFormat>
  <Paragraphs>118</Paragraphs>
  <Slides>15</Slides>
  <Notes>15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15</vt:i4>
      </vt:variant>
    </vt:vector>
  </HeadingPairs>
  <TitlesOfParts>
    <vt:vector size="19" baseType="lpstr">
      <vt:lpstr>Arial</vt:lpstr>
      <vt:lpstr>Calibri</vt:lpstr>
      <vt:lpstr>Office Theme</vt:lpstr>
      <vt:lpstr>2_Office Theme</vt:lpstr>
      <vt:lpstr>Imágenes © Alamy www.alamy.com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Michigan Conference of SDA</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vgriffin</dc:creator>
  <cp:lastModifiedBy>Eric Pletcher</cp:lastModifiedBy>
  <cp:revision>261</cp:revision>
  <dcterms:created xsi:type="dcterms:W3CDTF">2014-11-03T15:47:12Z</dcterms:created>
  <dcterms:modified xsi:type="dcterms:W3CDTF">2018-07-15T21:12:43Z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0x0101003492E06408ADEE41BF0B67F14AB15500</vt:lpwstr>
  </property>
</Properties>
</file>