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6"/>
  </p:notesMasterIdLst>
  <p:sldIdLst>
    <p:sldId id="288" r:id="rId6"/>
    <p:sldId id="289" r:id="rId7"/>
    <p:sldId id="256" r:id="rId8"/>
    <p:sldId id="257" r:id="rId9"/>
    <p:sldId id="259" r:id="rId10"/>
    <p:sldId id="258" r:id="rId11"/>
    <p:sldId id="260" r:id="rId12"/>
    <p:sldId id="261" r:id="rId13"/>
    <p:sldId id="286" r:id="rId14"/>
    <p:sldId id="262" r:id="rId15"/>
    <p:sldId id="263" r:id="rId16"/>
    <p:sldId id="264" r:id="rId17"/>
    <p:sldId id="278" r:id="rId18"/>
    <p:sldId id="279" r:id="rId19"/>
    <p:sldId id="265" r:id="rId20"/>
    <p:sldId id="266" r:id="rId21"/>
    <p:sldId id="280" r:id="rId22"/>
    <p:sldId id="281" r:id="rId23"/>
    <p:sldId id="267" r:id="rId24"/>
    <p:sldId id="268" r:id="rId25"/>
    <p:sldId id="270" r:id="rId26"/>
    <p:sldId id="269" r:id="rId27"/>
    <p:sldId id="277" r:id="rId28"/>
    <p:sldId id="273" r:id="rId29"/>
    <p:sldId id="275" r:id="rId30"/>
    <p:sldId id="271" r:id="rId31"/>
    <p:sldId id="272" r:id="rId32"/>
    <p:sldId id="274" r:id="rId33"/>
    <p:sldId id="276" r:id="rId34"/>
    <p:sldId id="28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B630"/>
    <a:srgbClr val="7ABC32"/>
    <a:srgbClr val="FFB13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54"/>
    <p:restoredTop sz="57492" autoAdjust="0"/>
  </p:normalViewPr>
  <p:slideViewPr>
    <p:cSldViewPr>
      <p:cViewPr varScale="1">
        <p:scale>
          <a:sx n="79" d="100"/>
          <a:sy n="79" d="100"/>
        </p:scale>
        <p:origin x="200" y="12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722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89E3B9-1850-4BBB-A954-007EA7891FF6}" type="datetimeFigureOut">
              <a:rPr lang="en-US" smtClean="0"/>
              <a:pPr/>
              <a:t>7/9/18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5C9D9B-C381-410E-91A6-B6994C142620}" type="slidenum">
              <a:rPr lang="en-US" smtClean="0"/>
              <a:pPr/>
              <a:t>‹#›</a:t>
            </a:fld>
            <a:endParaRPr lang="en-US"/>
          </a:p>
        </p:txBody>
      </p:sp>
    </p:spTree>
    <p:extLst>
      <p:ext uri="{BB962C8B-B14F-4D97-AF65-F5344CB8AC3E}">
        <p14:creationId xmlns:p14="http://schemas.microsoft.com/office/powerpoint/2010/main" val="368580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endParaRPr lang="en-US" b="0" dirty="0"/>
          </a:p>
          <a:p>
            <a:endParaRPr lang="en-US" b="0" baseline="0" dirty="0">
              <a:solidFill>
                <a:srgbClr val="C00000"/>
              </a:solidFill>
            </a:endParaRPr>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0774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buena noticia es que: </a:t>
            </a: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raíces de las adicciones son físicas, genéticas, ambientales, emocionales y espirituales.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sabe todo sobre las enredadas raíces de la adicción.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Él conoce su historia y lo que está en la raíz de su adicción. Él está personalmente familiarizado con su historia, necesidades y anhelos.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El Salmo 139: 3 dice: "Vigilad mis pasos ... y conoced mis caminos".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Una fuerte experiencia espiritual con Dios le dará poder para superar la adicción.</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10</a:t>
            </a:fld>
            <a:endParaRPr lang="en-US"/>
          </a:p>
        </p:txBody>
      </p:sp>
    </p:spTree>
    <p:extLst>
      <p:ext uri="{BB962C8B-B14F-4D97-AF65-F5344CB8AC3E}">
        <p14:creationId xmlns:p14="http://schemas.microsoft.com/office/powerpoint/2010/main" val="1803320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hizo nuestro cerebro-lo que aprendemos, lo podemos desaprender. ¡El cerebro puede recuperarse y se recupera!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sabe lo que necesita sanación. Quiere que vivas libre por dentro, en tu mente, y libre de la nicotina y de todas las adicciones.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Superar una adicción no es sólo "parar". Se trata de "añadir". Y eso es lo que son las 7 “V".</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Echemos un vistazo más de cerca: (Siguiente diapositiva)</a:t>
            </a:r>
            <a:endParaRPr lang="en-US" b="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11</a:t>
            </a:fld>
            <a:endParaRPr lang="en-US"/>
          </a:p>
        </p:txBody>
      </p:sp>
    </p:spTree>
    <p:extLst>
      <p:ext uri="{BB962C8B-B14F-4D97-AF65-F5344CB8AC3E}">
        <p14:creationId xmlns:p14="http://schemas.microsoft.com/office/powerpoint/2010/main" val="250804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El alimento nutritivo fortalece tanto el cuerpo como el cerebro. </a:t>
            </a:r>
            <a:r>
              <a:rPr lang="es-ES" sz="1200" b="1" kern="1200" dirty="0">
                <a:solidFill>
                  <a:schemeClr val="tx1"/>
                </a:solidFill>
                <a:effectLst/>
                <a:latin typeface="+mn-lt"/>
                <a:ea typeface="+mn-ea"/>
                <a:cs typeface="+mn-cs"/>
              </a:rPr>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Los alimentos vegetales son ricos en antioxidantes y nutrientes que reparan el daño celular y mejoran la circulación.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¿Cuáles serían algunos beneficios de una mejor circulación de sangre, oxígeno y nutrientes en el cerebro? (Espera respuesta)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(Nota: Más energía, mejor resolución de problemas y aprendizaje, mejor humor, menos ansiedad y depresión, más procesos creativos activados, que son una fuente de placer)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C9D9B-C381-410E-91A6-B6994C142620}" type="slidenum">
              <a:rPr lang="en-US" smtClean="0"/>
              <a:pPr/>
              <a:t>12</a:t>
            </a:fld>
            <a:endParaRPr lang="en-US"/>
          </a:p>
        </p:txBody>
      </p:sp>
    </p:spTree>
    <p:extLst>
      <p:ext uri="{BB962C8B-B14F-4D97-AF65-F5344CB8AC3E}">
        <p14:creationId xmlns:p14="http://schemas.microsoft.com/office/powerpoint/2010/main" val="3693540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Estos alimentos reducen el estrés, los antojos de azúcar y estimulantes (el tabaco y la cafeína son estimulantes), y mejoran la función mental y el estado de ánimo.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¡Una mejor salud del cerebro significa un mejor procesamiento mental para resolver problemas y mantener bajo control el estrés!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¿Cuáles son algunas maneras de agregar más de estos alimentos al desayuno, merienda de mediodía y a la tercera comida más ligera? (Espera respuesta)</a:t>
            </a:r>
            <a:endParaRPr lang="en-US" b="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13</a:t>
            </a:fld>
            <a:endParaRPr lang="en-US"/>
          </a:p>
        </p:txBody>
      </p:sp>
    </p:spTree>
    <p:extLst>
      <p:ext uri="{BB962C8B-B14F-4D97-AF65-F5344CB8AC3E}">
        <p14:creationId xmlns:p14="http://schemas.microsoft.com/office/powerpoint/2010/main" val="134657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A menudo el deseo de nicotina es desencadenado por otras sustancias como el alcohol y la cafeína.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nicotina, el alcohol y la cafeína se llaman el "trío de malos hábitos" porque se refuerzan mutuamente.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Evitar la cafeína y el alcohol dará mayor éxito en ayudar a reducir los antojos.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Las comidas altas en fibra proporcionan energía y calma y ayudan a romper el "terrible trío" de la adicción.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Alimentos deliciosos, que llenan, y producen energía de alta fibra ayudan a reducir la merienda y a controlar el peso.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Cuando coma mejor, se sentirá mejor y tendrá la energía para tomar mejores decisiones.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C9D9B-C381-410E-91A6-B6994C142620}" type="slidenum">
              <a:rPr lang="en-US" smtClean="0"/>
              <a:pPr/>
              <a:t>14</a:t>
            </a:fld>
            <a:endParaRPr lang="en-US"/>
          </a:p>
        </p:txBody>
      </p:sp>
    </p:spTree>
    <p:extLst>
      <p:ext uri="{BB962C8B-B14F-4D97-AF65-F5344CB8AC3E}">
        <p14:creationId xmlns:p14="http://schemas.microsoft.com/office/powerpoint/2010/main" val="2926283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El ejercicio reduce el deseo de fumar y mucho más: </a:t>
            </a:r>
            <a:r>
              <a:rPr lang="es-ES" b="1" dirty="0"/>
              <a:t>Lea la diapositiva.</a:t>
            </a:r>
          </a:p>
          <a:p>
            <a:endParaRPr lang="es-ES" dirty="0"/>
          </a:p>
          <a:p>
            <a:r>
              <a:rPr lang="es-ES" dirty="0"/>
              <a:t>El ejercicio aumenta la dopamina y otros productos químicos en el cerebro relacionados con sentirse bien, aumentar la motivación e impulsar mejores opciones.</a:t>
            </a:r>
          </a:p>
          <a:p>
            <a:endParaRPr lang="es-ES" dirty="0"/>
          </a:p>
          <a:p>
            <a:r>
              <a:rPr lang="es-ES" dirty="0"/>
              <a:t>El ejercicio reduce el estrés, la depresión y la ansiedad; Mejora el estado de ánimo, el bienestar y el procesamiento mental; También aumenta el poder de aprendizaje.</a:t>
            </a:r>
          </a:p>
          <a:p>
            <a:endParaRPr lang="es-ES" dirty="0"/>
          </a:p>
          <a:p>
            <a:r>
              <a:rPr lang="es-ES" dirty="0"/>
              <a:t>El ejercicio reduce los síntomas de abstinencia y el deseo de fumar.</a:t>
            </a:r>
          </a:p>
          <a:p>
            <a:endParaRPr lang="es-ES" dirty="0"/>
          </a:p>
          <a:p>
            <a:r>
              <a:rPr lang="es-ES" dirty="0"/>
              <a:t>El ejercicio mejora la recuperación y reduce el riesgo de aumentar de peso.</a:t>
            </a:r>
          </a:p>
          <a:p>
            <a:endParaRPr lang="es-ES" dirty="0"/>
          </a:p>
          <a:p>
            <a:r>
              <a:rPr lang="es-ES" dirty="0"/>
              <a:t>Tome una caminata enérgica de diez minutos después de cada comida para darle energía y ayudar a frenar los antojos de tabaco.</a:t>
            </a:r>
          </a:p>
          <a:p>
            <a:endParaRPr lang="es-ES" dirty="0"/>
          </a:p>
          <a:p>
            <a:r>
              <a:rPr lang="es-ES" dirty="0"/>
              <a:t>(Fuentes: </a:t>
            </a:r>
            <a:r>
              <a:rPr lang="es-ES" dirty="0" err="1"/>
              <a:t>Ratey</a:t>
            </a:r>
            <a:r>
              <a:rPr lang="es-ES" dirty="0"/>
              <a:t> J. Guía del Usuario para el Cerebro (Nueva York, NY: </a:t>
            </a:r>
            <a:r>
              <a:rPr lang="es-ES" dirty="0" err="1"/>
              <a:t>Vintage</a:t>
            </a:r>
            <a:r>
              <a:rPr lang="es-ES" dirty="0"/>
              <a:t> </a:t>
            </a:r>
            <a:r>
              <a:rPr lang="es-ES" dirty="0" err="1"/>
              <a:t>Books</a:t>
            </a:r>
            <a:r>
              <a:rPr lang="es-ES" dirty="0"/>
              <a:t>, 2002).</a:t>
            </a:r>
          </a:p>
          <a:p>
            <a:r>
              <a:rPr lang="es-ES" dirty="0"/>
              <a:t>Efecto de una corta sesión de ejercicio sobre los síntomas de abstinencia del tabaco y el deseo de fumar. </a:t>
            </a:r>
            <a:r>
              <a:rPr lang="es-ES" dirty="0" err="1"/>
              <a:t>Ussher</a:t>
            </a:r>
            <a:r>
              <a:rPr lang="es-ES" dirty="0"/>
              <a:t> M, et al. Gestión de Resultados 2001: 157 (4) 66-72.</a:t>
            </a:r>
          </a:p>
          <a:p>
            <a:r>
              <a:rPr lang="es-ES" dirty="0"/>
              <a:t>El estrés percibido, dejar de fumar y fumar recaída. Cohen S, </a:t>
            </a:r>
            <a:r>
              <a:rPr lang="es-ES" dirty="0" err="1"/>
              <a:t>Lichtenstein</a:t>
            </a:r>
            <a:r>
              <a:rPr lang="es-ES" dirty="0"/>
              <a:t> E. </a:t>
            </a:r>
            <a:r>
              <a:rPr lang="es-ES" dirty="0" err="1"/>
              <a:t>Health</a:t>
            </a:r>
            <a:r>
              <a:rPr lang="es-ES" dirty="0"/>
              <a:t> </a:t>
            </a:r>
            <a:r>
              <a:rPr lang="es-ES" dirty="0" err="1"/>
              <a:t>Psychol</a:t>
            </a:r>
            <a:r>
              <a:rPr lang="es-ES" dirty="0"/>
              <a:t> 1990: 9 (4) 466 - 78.</a:t>
            </a:r>
          </a:p>
          <a:p>
            <a:r>
              <a:rPr lang="es-ES" dirty="0" err="1"/>
              <a:t>Ratey</a:t>
            </a:r>
            <a:r>
              <a:rPr lang="es-ES" dirty="0"/>
              <a:t> J. Guía del Usuario para el Cerebro; Efecto de una corta sesión de ejercicio sobre los síntomas de abstinencia del tabaco y el deseo de fumar. </a:t>
            </a:r>
            <a:r>
              <a:rPr lang="es-ES" dirty="0" err="1"/>
              <a:t>Ussher</a:t>
            </a:r>
            <a:r>
              <a:rPr lang="es-ES" dirty="0"/>
              <a:t> M, et al. Gestión de Resultados 2001: 157 (4) 66-72.)</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15</a:t>
            </a:fld>
            <a:endParaRPr lang="en-US"/>
          </a:p>
        </p:txBody>
      </p:sp>
    </p:spTree>
    <p:extLst>
      <p:ext uri="{BB962C8B-B14F-4D97-AF65-F5344CB8AC3E}">
        <p14:creationId xmlns:p14="http://schemas.microsoft.com/office/powerpoint/2010/main" val="1523602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El sueño regular restaura el cerebro, refuerza la memoria y oprime el botón de "restablecer" para cada nuevo día que enfrente.</a:t>
            </a:r>
          </a:p>
          <a:p>
            <a:endParaRPr lang="es-ES" dirty="0"/>
          </a:p>
          <a:p>
            <a:r>
              <a:rPr lang="es-ES" dirty="0"/>
              <a:t>Tomar tiempo para el descanso mental y físico es un arma importante contra la recaída.</a:t>
            </a:r>
          </a:p>
          <a:p>
            <a:endParaRPr lang="es-ES" dirty="0"/>
          </a:p>
          <a:p>
            <a:r>
              <a:rPr lang="es-ES" dirty="0"/>
              <a:t>Disfrute de actividades calmantes por la noche -no "actividades adormecedoras" como horas delante de la pantalla que aumentan el estrés, la tensión y la fatiga.</a:t>
            </a:r>
          </a:p>
          <a:p>
            <a:endParaRPr lang="es-ES" dirty="0"/>
          </a:p>
          <a:p>
            <a:r>
              <a:rPr lang="es-ES" dirty="0"/>
              <a:t>¿Cuáles son algunas de las actividades "tranquilizadoras" positivas? (Espere una respuesta)</a:t>
            </a:r>
          </a:p>
          <a:p>
            <a:endParaRPr lang="es-ES" dirty="0"/>
          </a:p>
          <a:p>
            <a:r>
              <a:rPr lang="es-ES" dirty="0"/>
              <a:t>(caminar a su perro, visitar un vecino, jardín, carpintería, pasatiempo creativo como la pintura o dibujo)</a:t>
            </a:r>
          </a:p>
          <a:p>
            <a:endParaRPr lang="es-ES" dirty="0"/>
          </a:p>
          <a:p>
            <a:r>
              <a:rPr lang="es-ES" dirty="0"/>
              <a:t>La respiración profunda o los ejercicios de estiramiento pueden calmar el cuerpo y la mente en medio de un día estresante.</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16</a:t>
            </a:fld>
            <a:endParaRPr lang="en-US"/>
          </a:p>
        </p:txBody>
      </p:sp>
    </p:spTree>
    <p:extLst>
      <p:ext uri="{BB962C8B-B14F-4D97-AF65-F5344CB8AC3E}">
        <p14:creationId xmlns:p14="http://schemas.microsoft.com/office/powerpoint/2010/main" val="516415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b="1" dirty="0"/>
          </a:p>
          <a:p>
            <a:r>
              <a:rPr lang="es-ES" b="1" dirty="0"/>
              <a:t>¡DETENGASE!</a:t>
            </a:r>
          </a:p>
          <a:p>
            <a:endParaRPr lang="es-ES" b="1" dirty="0"/>
          </a:p>
          <a:p>
            <a:r>
              <a:rPr lang="es-ES" b="0" dirty="0"/>
              <a:t>Tenga cuidado de evitar tener demasiada </a:t>
            </a:r>
            <a:r>
              <a:rPr lang="es-ES" b="1" dirty="0"/>
              <a:t>H</a:t>
            </a:r>
            <a:r>
              <a:rPr lang="es-ES" b="0" dirty="0"/>
              <a:t>ambre</a:t>
            </a:r>
            <a:r>
              <a:rPr lang="es-ES" b="1" dirty="0"/>
              <a:t>, E</a:t>
            </a:r>
            <a:r>
              <a:rPr lang="es-ES" b="0" dirty="0"/>
              <a:t>nojo</a:t>
            </a:r>
            <a:r>
              <a:rPr lang="es-ES" b="1" dirty="0"/>
              <a:t> </a:t>
            </a:r>
            <a:r>
              <a:rPr lang="es-ES" b="0" dirty="0"/>
              <a:t>o</a:t>
            </a:r>
            <a:r>
              <a:rPr lang="es-ES" b="1" dirty="0"/>
              <a:t> A</a:t>
            </a:r>
            <a:r>
              <a:rPr lang="es-ES" b="0" dirty="0"/>
              <a:t>nsiedad</a:t>
            </a:r>
            <a:r>
              <a:rPr lang="es-ES" b="1" dirty="0"/>
              <a:t>, S</a:t>
            </a:r>
            <a:r>
              <a:rPr lang="es-ES" b="0" dirty="0"/>
              <a:t>oledad o</a:t>
            </a:r>
            <a:r>
              <a:rPr lang="es-ES" b="1" dirty="0"/>
              <a:t> C</a:t>
            </a:r>
            <a:r>
              <a:rPr lang="es-ES" b="0" dirty="0"/>
              <a:t>ansancio!</a:t>
            </a:r>
            <a:endParaRPr lang="en-US" b="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17</a:t>
            </a:fld>
            <a:endParaRPr lang="en-US"/>
          </a:p>
        </p:txBody>
      </p:sp>
    </p:spTree>
    <p:extLst>
      <p:ext uri="{BB962C8B-B14F-4D97-AF65-F5344CB8AC3E}">
        <p14:creationId xmlns:p14="http://schemas.microsoft.com/office/powerpoint/2010/main" val="1265524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Una perspectiva alegre, un buen sueño y la confianza en Dios son poderosas armas contra la negatividad crónica, el desánimo, el desamparo y el pesimismo.</a:t>
            </a:r>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18</a:t>
            </a:fld>
            <a:endParaRPr lang="en-US"/>
          </a:p>
        </p:txBody>
      </p:sp>
    </p:spTree>
    <p:extLst>
      <p:ext uri="{BB962C8B-B14F-4D97-AF65-F5344CB8AC3E}">
        <p14:creationId xmlns:p14="http://schemas.microsoft.com/office/powerpoint/2010/main" val="1847491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Hemos visto la importancia de la regularidad.</a:t>
            </a:r>
          </a:p>
          <a:p>
            <a:endParaRPr lang="es-ES" baseline="0" dirty="0"/>
          </a:p>
          <a:p>
            <a:r>
              <a:rPr lang="es-ES" baseline="0" dirty="0"/>
              <a:t>¡Podemos conseguir sobre-cargarnos, sobre-ocuparnos, y estar a punto de colapsar!</a:t>
            </a:r>
          </a:p>
          <a:p>
            <a:endParaRPr lang="es-ES" baseline="0" dirty="0"/>
          </a:p>
          <a:p>
            <a:r>
              <a:rPr lang="es-ES" baseline="0" dirty="0"/>
              <a:t>"Bueno" puede ser el enemigo de "lo mejor". Demasiada actividad ocupada puede eliminar las prioridades importantes como comidas saludables, descanso, amistades cara a cara y ejercicio.</a:t>
            </a:r>
          </a:p>
          <a:p>
            <a:endParaRPr lang="es-ES" baseline="0" dirty="0"/>
          </a:p>
          <a:p>
            <a:r>
              <a:rPr lang="es-ES" baseline="0" dirty="0"/>
              <a:t>¿Qué área de tu vida necesita más regularidad?</a:t>
            </a:r>
          </a:p>
          <a:p>
            <a:endParaRPr lang="es-ES" baseline="0" dirty="0"/>
          </a:p>
          <a:p>
            <a:r>
              <a:rPr lang="es-ES" baseline="0" dirty="0"/>
              <a:t>¿Cuál será su primer paso para establecer más regularidad en su vida? (Espera respuesta)</a:t>
            </a:r>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19</a:t>
            </a:fld>
            <a:endParaRPr lang="en-US"/>
          </a:p>
        </p:txBody>
      </p:sp>
    </p:spTree>
    <p:extLst>
      <p:ext uri="{BB962C8B-B14F-4D97-AF65-F5344CB8AC3E}">
        <p14:creationId xmlns:p14="http://schemas.microsoft.com/office/powerpoint/2010/main" val="1505563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19A549-AC66-4EB9-91EB-8FA16D465EC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603217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Estamos diseñados para relacionarnos.</a:t>
            </a:r>
          </a:p>
          <a:p>
            <a:endParaRPr lang="es-ES" dirty="0"/>
          </a:p>
          <a:p>
            <a:r>
              <a:rPr lang="es-ES" dirty="0"/>
              <a:t>Ustedes son creados a Su imagen, un ser relacional.</a:t>
            </a:r>
          </a:p>
          <a:p>
            <a:endParaRPr lang="es-ES" dirty="0"/>
          </a:p>
          <a:p>
            <a:r>
              <a:rPr lang="es-ES" dirty="0"/>
              <a:t>Las adicciones crean una relación falsa con el vicio que nos roba de las relaciones verdaderas.</a:t>
            </a:r>
          </a:p>
          <a:p>
            <a:endParaRPr lang="es-ES" dirty="0"/>
          </a:p>
          <a:p>
            <a:r>
              <a:rPr lang="es-ES" dirty="0"/>
              <a:t>Construir relaciones saludables ayuda a: </a:t>
            </a:r>
            <a:r>
              <a:rPr lang="es-ES" b="1" dirty="0"/>
              <a:t>Lea la diapositiva.</a:t>
            </a:r>
          </a:p>
          <a:p>
            <a:endParaRPr lang="es-ES" dirty="0"/>
          </a:p>
          <a:p>
            <a:r>
              <a:rPr lang="es-ES" dirty="0"/>
              <a:t>(Nota: Ver 2 Corintios 13:14) "La gracia del Señor Jesucristo, el amor de Dios y la comunión del Espíritu Santo, estén con todos ustedes".)</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20</a:t>
            </a:fld>
            <a:endParaRPr lang="en-US"/>
          </a:p>
        </p:txBody>
      </p:sp>
    </p:spTree>
    <p:extLst>
      <p:ext uri="{BB962C8B-B14F-4D97-AF65-F5344CB8AC3E}">
        <p14:creationId xmlns:p14="http://schemas.microsoft.com/office/powerpoint/2010/main" val="1513657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Dios le dará el poder de cambiar. Él está llegando a ti por Su Espíritu, por Su Palabra, y a través de aquellos que aman y cuidan de ti.</a:t>
            </a:r>
          </a:p>
          <a:p>
            <a:endParaRPr lang="es-ES" baseline="0" dirty="0"/>
          </a:p>
          <a:p>
            <a:r>
              <a:rPr lang="es-ES" baseline="0" dirty="0"/>
              <a:t>Practicar nuevos pensamientos, nuevas elecciones y nuevos hábitos es tu decisión-y es una tarea diaria para todos.</a:t>
            </a:r>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21</a:t>
            </a:fld>
            <a:endParaRPr lang="en-US"/>
          </a:p>
        </p:txBody>
      </p:sp>
    </p:spTree>
    <p:extLst>
      <p:ext uri="{BB962C8B-B14F-4D97-AF65-F5344CB8AC3E}">
        <p14:creationId xmlns:p14="http://schemas.microsoft.com/office/powerpoint/2010/main" val="3502029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¿Le gustaría tener</a:t>
            </a:r>
            <a:r>
              <a:rPr lang="es-ES" baseline="0" dirty="0"/>
              <a:t> </a:t>
            </a:r>
            <a:r>
              <a:rPr lang="es-ES" dirty="0"/>
              <a:t>poder y sabiduría para el viaje de la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¿Le gustaría ganar fuerza e incluso alegría cuando se enfrenta a desafíos en lugar de ser aplastado por las presiones de la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Esa es la clase de fuerza profunda y libertad interior que Dios quiere construir en usted y en mí.</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22</a:t>
            </a:fld>
            <a:endParaRPr lang="en-US"/>
          </a:p>
        </p:txBody>
      </p:sp>
    </p:spTree>
    <p:extLst>
      <p:ext uri="{BB962C8B-B14F-4D97-AF65-F5344CB8AC3E}">
        <p14:creationId xmlns:p14="http://schemas.microsoft.com/office/powerpoint/2010/main" val="4282053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Libre en el interior.</a:t>
            </a:r>
          </a:p>
          <a:p>
            <a:endParaRPr lang="es-ES" baseline="0" dirty="0"/>
          </a:p>
          <a:p>
            <a:r>
              <a:rPr lang="es-ES" baseline="0" dirty="0"/>
              <a:t>Usted fue diseñado para la alegría, la fuerza y la libertad.</a:t>
            </a:r>
          </a:p>
          <a:p>
            <a:endParaRPr lang="es-ES" baseline="0" dirty="0"/>
          </a:p>
          <a:p>
            <a:r>
              <a:rPr lang="es-ES" baseline="0" dirty="0"/>
              <a:t>Libre de depresión, amargura, ira y adicciones.</a:t>
            </a:r>
          </a:p>
          <a:p>
            <a:endParaRPr lang="es-ES" baseline="0" dirty="0"/>
          </a:p>
          <a:p>
            <a:r>
              <a:rPr lang="es-ES" baseline="0" dirty="0"/>
              <a:t>Libre de aprender, perdonar, crecer y ganar poder sobre tu vida.</a:t>
            </a:r>
          </a:p>
          <a:p>
            <a:endParaRPr lang="es-ES" baseline="0" dirty="0"/>
          </a:p>
          <a:p>
            <a:r>
              <a:rPr lang="es-ES" baseline="0" dirty="0"/>
              <a:t>¿Quieres esa libertad? (Espera respuesta)</a:t>
            </a:r>
          </a:p>
          <a:p>
            <a:endParaRPr lang="es-ES" baseline="0" dirty="0"/>
          </a:p>
          <a:p>
            <a:r>
              <a:rPr lang="es-ES" baseline="0" dirty="0"/>
              <a:t>Esa libertad puede ser suya haciendo la elección cada día para permitir que Dios trabaje en tu vida un día a la vez.</a:t>
            </a:r>
            <a:endParaRPr lang="en-US"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23</a:t>
            </a:fld>
            <a:endParaRPr lang="en-US"/>
          </a:p>
        </p:txBody>
      </p:sp>
    </p:spTree>
    <p:extLst>
      <p:ext uri="{BB962C8B-B14F-4D97-AF65-F5344CB8AC3E}">
        <p14:creationId xmlns:p14="http://schemas.microsoft.com/office/powerpoint/2010/main" val="41996868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Todos sabemos lo que se siente.</a:t>
            </a:r>
          </a:p>
          <a:p>
            <a:endParaRPr lang="es-ES" dirty="0"/>
          </a:p>
          <a:p>
            <a:r>
              <a:rPr lang="es-ES" dirty="0"/>
              <a:t>Todos hemos estado allí y todavía estamos en el proceso de avanzar hacia una mayor libertad del pecado.</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24</a:t>
            </a:fld>
            <a:endParaRPr lang="en-US"/>
          </a:p>
        </p:txBody>
      </p:sp>
    </p:spTree>
    <p:extLst>
      <p:ext uri="{BB962C8B-B14F-4D97-AF65-F5344CB8AC3E}">
        <p14:creationId xmlns:p14="http://schemas.microsoft.com/office/powerpoint/2010/main" val="3302771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La recaída puede ser parte del proceso de aprendizaje.</a:t>
            </a:r>
          </a:p>
          <a:p>
            <a:endParaRPr lang="es-ES" dirty="0"/>
          </a:p>
          <a:p>
            <a:r>
              <a:rPr lang="es-ES" dirty="0"/>
              <a:t>Cuando te deslizas y caes, puedes levantarte de nuevo con aún más fuerza y poder.</a:t>
            </a:r>
          </a:p>
          <a:p>
            <a:endParaRPr lang="es-ES" dirty="0"/>
          </a:p>
          <a:p>
            <a:r>
              <a:rPr lang="es-ES" dirty="0"/>
              <a:t>Dios está con ustedes y estará a su lado cada paso del día.</a:t>
            </a:r>
          </a:p>
          <a:p>
            <a:endParaRPr lang="es-ES" dirty="0"/>
          </a:p>
          <a:p>
            <a:r>
              <a:rPr lang="es-ES" dirty="0"/>
              <a:t>Cada experiencia exitosa fortalece el</a:t>
            </a:r>
            <a:r>
              <a:rPr lang="es-ES" baseline="0" dirty="0"/>
              <a:t> triunfo</a:t>
            </a:r>
            <a:r>
              <a:rPr lang="es-ES" dirty="0"/>
              <a:t>. Concéntrese en los éxitos que obtiene cada día.</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25</a:t>
            </a:fld>
            <a:endParaRPr lang="en-US"/>
          </a:p>
        </p:txBody>
      </p:sp>
    </p:spTree>
    <p:extLst>
      <p:ext uri="{BB962C8B-B14F-4D97-AF65-F5344CB8AC3E}">
        <p14:creationId xmlns:p14="http://schemas.microsoft.com/office/powerpoint/2010/main" val="3355335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Al formar nuevas costumbres, la buena noticia es que "la práctica se hace hábito"!</a:t>
            </a:r>
          </a:p>
          <a:p>
            <a:endParaRPr lang="es-ES" dirty="0"/>
          </a:p>
          <a:p>
            <a:r>
              <a:rPr lang="es-ES" dirty="0"/>
              <a:t>Se hace más fácil y más automático para tomar decisiones saludables.</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26</a:t>
            </a:fld>
            <a:endParaRPr lang="en-US"/>
          </a:p>
        </p:txBody>
      </p:sp>
    </p:spTree>
    <p:extLst>
      <p:ext uri="{BB962C8B-B14F-4D97-AF65-F5344CB8AC3E}">
        <p14:creationId xmlns:p14="http://schemas.microsoft.com/office/powerpoint/2010/main" val="367009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baseline="0" dirty="0"/>
              <a:t>Lea la diapositiva.</a:t>
            </a:r>
          </a:p>
          <a:p>
            <a:endParaRPr lang="es-ES" baseline="0" dirty="0"/>
          </a:p>
          <a:p>
            <a:r>
              <a:rPr lang="es-ES" baseline="0" dirty="0"/>
              <a:t>Dios renovará tu mente y te ayudará a través de la perseverancia paciente a trazar nuevos mapas cerebrales de victoria para reemplazar viejos mapas de derrota.</a:t>
            </a:r>
          </a:p>
          <a:p>
            <a:endParaRPr lang="es-ES" baseline="0" dirty="0"/>
          </a:p>
          <a:p>
            <a:r>
              <a:rPr lang="es-ES" baseline="0" dirty="0"/>
              <a:t>Él te diseñó para la renovación, recuperación y restauración.</a:t>
            </a:r>
            <a:endParaRPr lang="en-US" baseline="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27</a:t>
            </a:fld>
            <a:endParaRPr lang="en-US"/>
          </a:p>
        </p:txBody>
      </p:sp>
    </p:spTree>
    <p:extLst>
      <p:ext uri="{BB962C8B-B14F-4D97-AF65-F5344CB8AC3E}">
        <p14:creationId xmlns:p14="http://schemas.microsoft.com/office/powerpoint/2010/main" val="1340398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Superar las adicciones no se trata sólo de detener, sino de llenar.</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28</a:t>
            </a:fld>
            <a:endParaRPr lang="en-US"/>
          </a:p>
        </p:txBody>
      </p:sp>
    </p:spTree>
    <p:extLst>
      <p:ext uri="{BB962C8B-B14F-4D97-AF65-F5344CB8AC3E}">
        <p14:creationId xmlns:p14="http://schemas.microsoft.com/office/powerpoint/2010/main" val="413688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¡Dios te llenará de nuevos pensamientos y deseos, una capacidad más profunda para dar y recibir amor, y nuevos hábitos que te llevarán a lugares nuevos y emocionantes en la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endParaRPr lang="en-US" b="1"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29</a:t>
            </a:fld>
            <a:endParaRPr lang="en-US"/>
          </a:p>
        </p:txBody>
      </p:sp>
    </p:spTree>
    <p:extLst>
      <p:ext uri="{BB962C8B-B14F-4D97-AF65-F5344CB8AC3E}">
        <p14:creationId xmlns:p14="http://schemas.microsoft.com/office/powerpoint/2010/main" val="3661149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Presentador: Por favor, lea y estudie el guion que acompaña a este PowerPoint para preparar esta presentación.</a:t>
            </a:r>
          </a:p>
          <a:p>
            <a:endParaRPr lang="es-ES" dirty="0"/>
          </a:p>
          <a:p>
            <a:r>
              <a:rPr lang="es-ES" b="1" dirty="0"/>
              <a:t>Lea la diapositiva. </a:t>
            </a:r>
            <a:r>
              <a:rPr lang="es-ES" dirty="0"/>
              <a:t>¿Está pensando en dejar de fumar, o se pregunta cómo ayudar a alguien que quiere dejar de fumar?</a:t>
            </a:r>
          </a:p>
          <a:p>
            <a:endParaRPr lang="es-ES" dirty="0"/>
          </a:p>
          <a:p>
            <a:r>
              <a:rPr lang="es-ES" dirty="0"/>
              <a:t>Cada persona comienza en el mismo lugar: "¿Cómo dejo de fumar? ¿Dónde empiezo?"</a:t>
            </a:r>
          </a:p>
          <a:p>
            <a:endParaRPr lang="es-ES" dirty="0"/>
          </a:p>
          <a:p>
            <a:r>
              <a:rPr lang="es-ES" dirty="0"/>
              <a:t>En esta presentación cubriremos los aspectos básicos: pasos prácticos del estilo de vida; la conexión cerebro / cuerpo; y</a:t>
            </a:r>
            <a:r>
              <a:rPr lang="es-ES" baseline="0" dirty="0"/>
              <a:t> cómo</a:t>
            </a:r>
            <a:r>
              <a:rPr lang="es-ES" dirty="0"/>
              <a:t> construir la fuerza espiritual, mental y emocional para mantenerse libre.</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3</a:t>
            </a:fld>
            <a:endParaRPr lang="en-US"/>
          </a:p>
        </p:txBody>
      </p:sp>
    </p:spTree>
    <p:extLst>
      <p:ext uri="{BB962C8B-B14F-4D97-AF65-F5344CB8AC3E}">
        <p14:creationId xmlns:p14="http://schemas.microsoft.com/office/powerpoint/2010/main" val="632708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Lea la diapositiva.</a:t>
            </a:r>
          </a:p>
          <a:p>
            <a:endParaRPr lang="es-ES" dirty="0"/>
          </a:p>
          <a:p>
            <a:r>
              <a:rPr lang="es-ES" dirty="0"/>
              <a:t>Dios sabe cómo librarte de la tentación.</a:t>
            </a:r>
          </a:p>
          <a:p>
            <a:endParaRPr lang="es-ES" dirty="0"/>
          </a:p>
          <a:p>
            <a:r>
              <a:rPr lang="es-ES" dirty="0"/>
              <a:t>¿Te gustaría esa liberación?</a:t>
            </a:r>
          </a:p>
          <a:p>
            <a:endParaRPr lang="es-ES" dirty="0"/>
          </a:p>
          <a:p>
            <a:r>
              <a:rPr lang="es-ES" dirty="0"/>
              <a:t>Él le ayudará a perseverar, dejar de fumar para siempre y construir una nueva vida, una vida sin las cadenas de la adicción.</a:t>
            </a:r>
          </a:p>
          <a:p>
            <a:endParaRPr lang="es-ES" dirty="0"/>
          </a:p>
          <a:p>
            <a:r>
              <a:rPr lang="es-ES" dirty="0"/>
              <a:t>Si este es tu deseo, por favor ponte de pie. (Espera respuesta)</a:t>
            </a:r>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30</a:t>
            </a:fld>
            <a:endParaRPr lang="en-US"/>
          </a:p>
        </p:txBody>
      </p:sp>
    </p:spTree>
    <p:extLst>
      <p:ext uri="{BB962C8B-B14F-4D97-AF65-F5344CB8AC3E}">
        <p14:creationId xmlns:p14="http://schemas.microsoft.com/office/powerpoint/2010/main" val="3371639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¿Cuáles son algunas de las razones por las que una persona podría dejar de fumar? (Esperar respuesta)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 bueno dejar de fumar para tener una mejor salud; mejor calidad y duración de la vida; por su bolsillo; su influencia; y su paz mental.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(Nota: Fumando un paquete al día cuesta alrededor de $ 1,500 al año)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Dejar de fumar es beneficioso a cualquier edad y no importa cuánto tiempo ha fumado.</a:t>
            </a:r>
            <a:endParaRPr lang="en-US" b="0" baseline="0"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4</a:t>
            </a:fld>
            <a:endParaRPr lang="en-US"/>
          </a:p>
        </p:txBody>
      </p:sp>
    </p:spTree>
    <p:extLst>
      <p:ext uri="{BB962C8B-B14F-4D97-AF65-F5344CB8AC3E}">
        <p14:creationId xmlns:p14="http://schemas.microsoft.com/office/powerpoint/2010/main" val="47558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adicción al tabaco mata a 480.000 personas cada año, alrededor de 1.300 cada día.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Eso es como 4 aviones Boeing 747 se estrellan cada día. (Boeing 747 tiene 336 pasajeros.)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Eso es el doble de la cifra de muertos por SIDA, accidentes automovilísticos, drogas ilegales, asesinatos y suicidios combinados.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(Fuente: https://www.tobaccofreekids.org/facts_issues/toll_us/California)</a:t>
            </a:r>
            <a:endParaRPr lang="en-US" b="0" dirty="0"/>
          </a:p>
          <a:p>
            <a:endParaRPr lang="en-US"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5</a:t>
            </a:fld>
            <a:endParaRPr lang="en-US"/>
          </a:p>
        </p:txBody>
      </p:sp>
    </p:spTree>
    <p:extLst>
      <p:ext uri="{BB962C8B-B14F-4D97-AF65-F5344CB8AC3E}">
        <p14:creationId xmlns:p14="http://schemas.microsoft.com/office/powerpoint/2010/main" val="4268170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En los Estados Unidos, 2 de cada 10 adultos (20%) entre los 25 y 44 años fuman.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Estas cifras no incluyen los fumadores de marihuana, que están subiendo rápidamente en los EE.UU.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(Https://www.cdc.gov/tobacco/data_statistics/fact_sheets/adult_data/cig_smoking/_)</a:t>
            </a:r>
            <a:endParaRPr lang="en-US"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C9D9B-C381-410E-91A6-B6994C142620}" type="slidenum">
              <a:rPr lang="en-US" smtClean="0"/>
              <a:pPr/>
              <a:t>6</a:t>
            </a:fld>
            <a:endParaRPr lang="en-US"/>
          </a:p>
        </p:txBody>
      </p:sp>
    </p:spTree>
    <p:extLst>
      <p:ext uri="{BB962C8B-B14F-4D97-AF65-F5344CB8AC3E}">
        <p14:creationId xmlns:p14="http://schemas.microsoft.com/office/powerpoint/2010/main" val="350184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De los 7 de cada 10 fumadores que expresaron su deseo de dejar de fumar, 4 hicieron un intento reciente.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Miles de personas dejan con éxito el hábito cada año, y usted puede ser uno de ellos.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Tomar parte en un programa para dejar de fumar aumenta drásticamente la probabilidad de éxito a largo plazo.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(Fuente: Encuesta del Departamento de Salud y Servicios Humanos de los Estados Unidos, 2011)</a:t>
            </a:r>
            <a:endParaRPr lang="en-US" b="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7</a:t>
            </a:fld>
            <a:endParaRPr lang="en-US"/>
          </a:p>
        </p:txBody>
      </p:sp>
    </p:spTree>
    <p:extLst>
      <p:ext uri="{BB962C8B-B14F-4D97-AF65-F5344CB8AC3E}">
        <p14:creationId xmlns:p14="http://schemas.microsoft.com/office/powerpoint/2010/main" val="3001047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¿Por qué puede ser tan difícil dejar de fumar? </a:t>
            </a:r>
            <a:r>
              <a:rPr lang="es-ES" b="1" baseline="0" dirty="0"/>
              <a:t>Lea la diapositiva.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Los efectos iniciales de los fármacos incluyen las hormonas elevadas del estrés y la dopamina, que trabajan juntas para aumentar la energía y producir una "elevación" rápida.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nicotina es altamente adictiva y cambia rápidamente el cerebro alterando la función del neurotransmisor, especialmente la dopamina.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La dopamina está vinculada a sentimientos de alegría y felicidad, así como de aprendizaje y motivación.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Cuando la nicotina se detiene, deja el sistema después de 30 horas de la última dosis.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Pero los circuitos de dopamina se alteran debido a la adicción, por lo que las actividades normales no encienden los mismos sentimientos agradables.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baseline="0" dirty="0"/>
              <a:t>Debido a que la química del cerebro toma tiempo para volver a la normalidad, la recaída puede ocurrir.</a:t>
            </a:r>
            <a:endParaRPr lang="en-US" b="1" baseline="0" dirty="0"/>
          </a:p>
          <a:p>
            <a:endParaRPr lang="en-US" dirty="0"/>
          </a:p>
        </p:txBody>
      </p:sp>
      <p:sp>
        <p:nvSpPr>
          <p:cNvPr id="4" name="Slide Number Placeholder 3"/>
          <p:cNvSpPr>
            <a:spLocks noGrp="1"/>
          </p:cNvSpPr>
          <p:nvPr>
            <p:ph type="sldNum" sz="quarter" idx="10"/>
          </p:nvPr>
        </p:nvSpPr>
        <p:spPr/>
        <p:txBody>
          <a:bodyPr/>
          <a:lstStyle/>
          <a:p>
            <a:fld id="{965C9D9B-C381-410E-91A6-B6994C142620}" type="slidenum">
              <a:rPr lang="en-US" smtClean="0"/>
              <a:pPr/>
              <a:t>8</a:t>
            </a:fld>
            <a:endParaRPr lang="en-US"/>
          </a:p>
        </p:txBody>
      </p:sp>
    </p:spTree>
    <p:extLst>
      <p:ext uri="{BB962C8B-B14F-4D97-AF65-F5344CB8AC3E}">
        <p14:creationId xmlns:p14="http://schemas.microsoft.com/office/powerpoint/2010/main" val="1388414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 la </a:t>
            </a:r>
            <a:r>
              <a:rPr lang="en-US" b="1" dirty="0" err="1"/>
              <a:t>diapositiva</a:t>
            </a:r>
            <a:r>
              <a:rPr lang="en-US" b="1" dirty="0"/>
              <a:t>.</a:t>
            </a:r>
          </a:p>
        </p:txBody>
      </p:sp>
      <p:sp>
        <p:nvSpPr>
          <p:cNvPr id="4" name="Slide Number Placeholder 3"/>
          <p:cNvSpPr>
            <a:spLocks noGrp="1"/>
          </p:cNvSpPr>
          <p:nvPr>
            <p:ph type="sldNum" sz="quarter" idx="10"/>
          </p:nvPr>
        </p:nvSpPr>
        <p:spPr/>
        <p:txBody>
          <a:bodyPr/>
          <a:lstStyle/>
          <a:p>
            <a:fld id="{1B1B771E-A832-45C4-9CA1-65C9B79AA937}" type="slidenum">
              <a:rPr lang="en-US" smtClean="0"/>
              <a:pPr/>
              <a:t>9</a:t>
            </a:fld>
            <a:endParaRPr lang="en-US"/>
          </a:p>
        </p:txBody>
      </p:sp>
    </p:spTree>
    <p:extLst>
      <p:ext uri="{BB962C8B-B14F-4D97-AF65-F5344CB8AC3E}">
        <p14:creationId xmlns:p14="http://schemas.microsoft.com/office/powerpoint/2010/main" val="2924693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7AB1F37-8C54-49C7-9983-ABA5C7D75948}"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3632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7031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2488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43603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1704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8082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0211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655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AB1F37-8C54-49C7-9983-ABA5C7D75948}"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70321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15704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1808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6437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AB1F37-8C54-49C7-9983-ABA5C7D75948}" type="datetimeFigureOut">
              <a:rPr lang="en-US" smtClean="0"/>
              <a:pPr/>
              <a:t>7/9/18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AB1F37-8C54-49C7-9983-ABA5C7D75948}"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AB1F37-8C54-49C7-9983-ABA5C7D75948}" type="datetimeFigureOut">
              <a:rPr lang="en-US" smtClean="0"/>
              <a:pPr/>
              <a:t>7/9/18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B1F37-8C54-49C7-9983-ABA5C7D75948}" type="datetimeFigureOut">
              <a:rPr lang="en-US" smtClean="0"/>
              <a:pPr/>
              <a:t>7/9/18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AB1F37-8C54-49C7-9983-ABA5C7D75948}" type="datetimeFigureOut">
              <a:rPr lang="en-US" smtClean="0"/>
              <a:pPr/>
              <a:t>7/9/18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AB1F37-8C54-49C7-9983-ABA5C7D75948}"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AB1F37-8C54-49C7-9983-ABA5C7D75948}" type="datetimeFigureOut">
              <a:rPr lang="en-US" smtClean="0"/>
              <a:pPr/>
              <a:t>7/9/18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79E91-1633-420B-B3E8-161164B638D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alpha val="95000"/>
              </a:srgbClr>
            </a:gs>
            <a:gs pos="39999">
              <a:schemeClr val="tx2">
                <a:lumMod val="50000"/>
              </a:schemeClr>
            </a:gs>
            <a:gs pos="70000">
              <a:schemeClr val="tx2">
                <a:lumMod val="75000"/>
              </a:schemeClr>
            </a:gs>
            <a:gs pos="88000">
              <a:schemeClr val="accent1">
                <a:lumMod val="60000"/>
                <a:lumOff val="40000"/>
              </a:schemeClr>
            </a:gs>
            <a:gs pos="100000">
              <a:schemeClr val="accent1">
                <a:lumMod val="50000"/>
              </a:schemeClr>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AB1F37-8C54-49C7-9983-ABA5C7D75948}" type="datetimeFigureOut">
              <a:rPr lang="en-US" smtClean="0"/>
              <a:pPr/>
              <a:t>7/9/18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079E91-1633-420B-B3E8-161164B638D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99"/>
            </a:gs>
            <a:gs pos="30000">
              <a:srgbClr val="0033CC"/>
            </a:gs>
            <a:gs pos="70000">
              <a:srgbClr val="000099"/>
            </a:gs>
            <a:gs pos="100000">
              <a:srgbClr val="0105BB"/>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D9556-9206-4D1A-BB7E-7283FDB66C0C}" type="datetimeFigureOut">
              <a:rPr lang="en-US" smtClean="0">
                <a:solidFill>
                  <a:prstClr val="black">
                    <a:tint val="75000"/>
                  </a:prstClr>
                </a:solidFill>
              </a:rPr>
              <a:pPr/>
              <a:t>7/9/18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23521-C82F-4450-8889-54731C61045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06276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5"/>
          <p:cNvSpPr/>
          <p:nvPr/>
        </p:nvSpPr>
        <p:spPr>
          <a:xfrm>
            <a:off x="685800" y="4267200"/>
            <a:ext cx="7772400" cy="1754326"/>
          </a:xfrm>
          <a:prstGeom prst="rect">
            <a:avLst/>
          </a:prstGeom>
        </p:spPr>
        <p:txBody>
          <a:bodyPr wrap="square">
            <a:spAutoFit/>
          </a:bodyPr>
          <a:lstStyle/>
          <a:p>
            <a:r>
              <a:rPr lang="es-CR" dirty="0">
                <a:solidFill>
                  <a:prstClr val="white"/>
                </a:solidFill>
                <a:ea typeface="Arial" charset="0"/>
                <a:cs typeface="Arial" charset="0"/>
              </a:rPr>
              <a:t>Las imágenes usadas en las diapositivas son parte de la presentación y no deben ser usadas fuera de ese contexto, o independientemente, a menos que sea para promover el evento, y no revendidas solas como parte de una librería de imágenes.  Las imágenes son © </a:t>
            </a:r>
            <a:r>
              <a:rPr lang="es-CR" dirty="0" err="1">
                <a:solidFill>
                  <a:prstClr val="white"/>
                </a:solidFill>
                <a:ea typeface="Arial" charset="0"/>
                <a:cs typeface="Arial" charset="0"/>
              </a:rPr>
              <a:t>Alamy</a:t>
            </a:r>
            <a:r>
              <a:rPr lang="es-CR" dirty="0">
                <a:solidFill>
                  <a:prstClr val="white"/>
                </a:solidFill>
                <a:ea typeface="Arial" charset="0"/>
                <a:cs typeface="Arial" charset="0"/>
              </a:rPr>
              <a:t> y las plantillas de las presentaciones y contenido son © MISDA, cualquier otro uso requiere permiso escrito de ambas partes.</a:t>
            </a:r>
          </a:p>
        </p:txBody>
      </p:sp>
      <p:sp>
        <p:nvSpPr>
          <p:cNvPr id="7" name="Title 2"/>
          <p:cNvSpPr>
            <a:spLocks noGrp="1"/>
          </p:cNvSpPr>
          <p:nvPr>
            <p:ph type="ctrTitle"/>
          </p:nvPr>
        </p:nvSpPr>
        <p:spPr>
          <a:xfrm>
            <a:off x="453258" y="2337936"/>
            <a:ext cx="8233542" cy="1846754"/>
          </a:xfrm>
        </p:spPr>
        <p:txBody>
          <a:bodyPr>
            <a:normAutofit/>
          </a:bodyPr>
          <a:lstStyle/>
          <a:p>
            <a:r>
              <a:rPr lang="en-US" sz="4000" dirty="0" err="1">
                <a:latin typeface="Arial" charset="0"/>
                <a:ea typeface="Arial" charset="0"/>
                <a:cs typeface="Arial" charset="0"/>
              </a:rPr>
              <a:t>Imágenes</a:t>
            </a:r>
            <a:r>
              <a:rPr lang="en-US" sz="4000" dirty="0">
                <a:latin typeface="Arial" charset="0"/>
                <a:ea typeface="Arial" charset="0"/>
                <a:cs typeface="Arial" charset="0"/>
              </a:rPr>
              <a:t> © Alamy</a:t>
            </a:r>
            <a:br>
              <a:rPr lang="en-US" sz="6000" dirty="0">
                <a:latin typeface="Arial" charset="0"/>
                <a:ea typeface="Arial" charset="0"/>
                <a:cs typeface="Arial" charset="0"/>
              </a:rPr>
            </a:br>
            <a:r>
              <a:rPr lang="en-US" sz="3200" dirty="0">
                <a:latin typeface="Arial" charset="0"/>
                <a:ea typeface="Arial" charset="0"/>
                <a:cs typeface="Arial" charset="0"/>
              </a:rPr>
              <a:t>www.alamy.com</a:t>
            </a:r>
          </a:p>
        </p:txBody>
      </p:sp>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9455" b="91636" l="1502" r="96847">
                        <a14:foregroundMark x1="42643" y1="41455" x2="42643" y2="41455"/>
                        <a14:foregroundMark x1="14114" y1="55273" x2="14114" y2="55273"/>
                        <a14:foregroundMark x1="85886" y1="59273" x2="85886" y2="59273"/>
                        <a14:foregroundMark x1="23123" y1="34545" x2="23123" y2="34545"/>
                      </a14:backgroundRemoval>
                    </a14:imgEffect>
                  </a14:imgLayer>
                </a14:imgProps>
              </a:ext>
            </a:extLst>
          </a:blip>
          <a:stretch>
            <a:fillRect/>
          </a:stretch>
        </p:blipFill>
        <p:spPr>
          <a:xfrm>
            <a:off x="3276600" y="1276885"/>
            <a:ext cx="2590800" cy="1069774"/>
          </a:xfrm>
          <a:prstGeom prst="rect">
            <a:avLst/>
          </a:prstGeom>
        </p:spPr>
      </p:pic>
      <p:sp>
        <p:nvSpPr>
          <p:cNvPr id="9" name="Title 2"/>
          <p:cNvSpPr txBox="1">
            <a:spLocks/>
          </p:cNvSpPr>
          <p:nvPr/>
        </p:nvSpPr>
        <p:spPr>
          <a:xfrm>
            <a:off x="5584058" y="1726678"/>
            <a:ext cx="435742" cy="4408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a:solidFill>
                  <a:prstClr val="black"/>
                </a:solidFill>
                <a:latin typeface="Arial" charset="0"/>
                <a:ea typeface="Arial" charset="0"/>
                <a:cs typeface="Arial" charset="0"/>
              </a:rPr>
              <a:t>®</a:t>
            </a:r>
            <a:endParaRPr lang="en-US" sz="1600" dirty="0">
              <a:solidFill>
                <a:prstClr val="black"/>
              </a:solidFill>
              <a:latin typeface="Arial" charset="0"/>
              <a:ea typeface="Arial" charset="0"/>
              <a:cs typeface="Arial" charset="0"/>
            </a:endParaRPr>
          </a:p>
        </p:txBody>
      </p:sp>
    </p:spTree>
    <p:extLst>
      <p:ext uri="{BB962C8B-B14F-4D97-AF65-F5344CB8AC3E}">
        <p14:creationId xmlns:p14="http://schemas.microsoft.com/office/powerpoint/2010/main" val="1784098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BE28C2-0C96-EB4A-8161-C1A2AB3738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A4E6CF-CC68-E341-A0E6-0B95046F6F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E525D0-7140-AE4B-AB5A-4CECF2E7F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D675F6-468B-F248-9CC2-D4D34342D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682034-3F8B-4742-8CFF-3E0FC2284B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4950C6-C770-0B48-AFB7-6F8B718EB9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5CF283-BFE2-894D-B96F-63C69FA51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1BEA41-136D-394C-AC08-2023F80D41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D01E13-0DAE-EE4A-B260-9C4292A94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3FCFEB-5B0C-AF4C-80C1-B4FF71542A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Rectangle 9"/>
          <p:cNvSpPr/>
          <p:nvPr/>
        </p:nvSpPr>
        <p:spPr>
          <a:xfrm>
            <a:off x="914400" y="2286000"/>
            <a:ext cx="7391400" cy="1754326"/>
          </a:xfrm>
          <a:prstGeom prst="rect">
            <a:avLst/>
          </a:prstGeom>
        </p:spPr>
        <p:txBody>
          <a:bodyPr wrap="square">
            <a:spAutoFit/>
          </a:bodyPr>
          <a:lstStyle/>
          <a:p>
            <a:r>
              <a:rPr lang="es-CR" dirty="0">
                <a:solidFill>
                  <a:prstClr val="white"/>
                </a:solidFill>
              </a:rPr>
              <a:t>Los textos bíblicos usados en las presentaciones de </a:t>
            </a:r>
            <a:r>
              <a:rPr lang="es-CR" b="1" i="1" dirty="0">
                <a:solidFill>
                  <a:prstClr val="white"/>
                </a:solidFill>
              </a:rPr>
              <a:t>Viviendo en Balance</a:t>
            </a:r>
            <a:r>
              <a:rPr lang="es-CR" dirty="0">
                <a:solidFill>
                  <a:prstClr val="white"/>
                </a:solidFill>
              </a:rPr>
              <a:t> son tomadas de Biblias de uso público sin restricciones de derechos de autor en los Estados Unidos. Todas las citas han sido tomadas de la Reina Valera Revisada de 1960 (RVR60).</a:t>
            </a:r>
          </a:p>
          <a:p>
            <a:r>
              <a:rPr lang="es-CR" dirty="0">
                <a:solidFill>
                  <a:prstClr val="white"/>
                </a:solidFill>
              </a:rPr>
              <a:t>Cualquier texto bíblico sin cita, son paráfrasis del autor de alguna otra versión. </a:t>
            </a:r>
            <a:endParaRPr lang="es-CR" dirty="0">
              <a:solidFill>
                <a:prstClr val="white"/>
              </a:solidFill>
              <a:ea typeface="Arial" charset="0"/>
              <a:cs typeface="Arial" charset="0"/>
            </a:endParaRPr>
          </a:p>
        </p:txBody>
      </p:sp>
    </p:spTree>
    <p:extLst>
      <p:ext uri="{BB962C8B-B14F-4D97-AF65-F5344CB8AC3E}">
        <p14:creationId xmlns:p14="http://schemas.microsoft.com/office/powerpoint/2010/main" val="1870203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9769D3-7338-E747-84BF-16134230A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AA1E0FF-EC19-AA43-9BF4-5B2D7B310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4C4AF4-A0AF-B94D-81E0-2125134A4E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5479D6-9DB3-AD4A-9F49-CCBE39E281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FA6B10-69FF-5A48-A067-964334CE0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40B887-5A2A-D046-A3E8-29D2C2523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32E05E-FD6A-8C43-8297-9B67729F05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B35D90-E209-2549-BDBE-7446E1CC0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0C1352-86B7-7E49-ADF0-B6D34B55E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3C34B2-01C6-EF4D-B4B4-5AA1C3725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CD99F6-1612-6141-8700-906014DE35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7414AE5-F57D-1846-B842-C922BAAE5E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89231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5E8BD5-F142-CC4D-89C8-4B3B57246A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E93CA6-8B25-5B49-9817-66F7543E2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348BC2-9FBB-E648-A468-844AE3C6C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2133B7-04E4-B841-9E59-5E87EC35B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E18E1C-C74D-D04F-8730-414B3E90DD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E8EF6C-97F7-C844-B382-87C4D3C666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605865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92E06408ADEE41BF0B67F14AB15500" ma:contentTypeVersion="9" ma:contentTypeDescription="Create a new document." ma:contentTypeScope="" ma:versionID="72ed82b64911a7369b5a56d320e07570">
  <xsd:schema xmlns:xsd="http://www.w3.org/2001/XMLSchema" xmlns:xs="http://www.w3.org/2001/XMLSchema" xmlns:p="http://schemas.microsoft.com/office/2006/metadata/properties" xmlns:ns1="http://schemas.microsoft.com/sharepoint/v3" xmlns:ns2="b3d8973d-8316-407a-8e30-0fccab978384" xmlns:ns3="9b1224cd-25dc-4b65-9ab8-cd20bb625383" targetNamespace="http://schemas.microsoft.com/office/2006/metadata/properties" ma:root="true" ma:fieldsID="7cf185fc82ea8dd4cb979d0f375f72ee" ns1:_="" ns2:_="" ns3:_="">
    <xsd:import namespace="http://schemas.microsoft.com/sharepoint/v3"/>
    <xsd:import namespace="b3d8973d-8316-407a-8e30-0fccab978384"/>
    <xsd:import namespace="9b1224cd-25dc-4b65-9ab8-cd20bb62538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AutoTag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d8973d-8316-407a-8e30-0fccab97838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b1224cd-25dc-4b65-9ab8-cd20bb62538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3E84FA7F-03E4-4466-A9BD-4BBEC7A77F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3d8973d-8316-407a-8e30-0fccab978384"/>
    <ds:schemaRef ds:uri="9b1224cd-25dc-4b65-9ab8-cd20bb625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FB2380-40FB-4EDD-97FE-398F3D84466D}">
  <ds:schemaRefs>
    <ds:schemaRef ds:uri="http://schemas.microsoft.com/sharepoint/v3/contenttype/forms"/>
  </ds:schemaRefs>
</ds:datastoreItem>
</file>

<file path=customXml/itemProps3.xml><?xml version="1.0" encoding="utf-8"?>
<ds:datastoreItem xmlns:ds="http://schemas.openxmlformats.org/officeDocument/2006/customXml" ds:itemID="{2BB5A6A6-B78F-4302-81C7-9EAD7B394DD8}">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2510</TotalTime>
  <Words>2220</Words>
  <Application>Microsoft Macintosh PowerPoint</Application>
  <PresentationFormat>On-screen Show (4:3)</PresentationFormat>
  <Paragraphs>262</Paragraphs>
  <Slides>30</Slides>
  <Notes>30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Office Theme</vt:lpstr>
      <vt:lpstr>2_Office Theme</vt:lpstr>
      <vt:lpstr>Imágenes © Alamy www.alamy.com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Michigan Conference of SDA</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vgriffin</dc:creator>
  <cp:lastModifiedBy>Eric Pletcher</cp:lastModifiedBy>
  <cp:revision>267</cp:revision>
  <dcterms:created xsi:type="dcterms:W3CDTF">2014-11-03T15:47:12Z</dcterms:created>
  <dcterms:modified xsi:type="dcterms:W3CDTF">2018-07-10T03:33:09Z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0x0101003492E06408ADEE41BF0B67F14AB15500</vt:lpwstr>
  </property>
</Properties>
</file>